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61" r:id="rId5"/>
    <p:sldId id="259" r:id="rId6"/>
    <p:sldId id="258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3" name="Rezervirano mjesto datuma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020C7F4-E27C-475B-9C3F-F05E4D3331E7}" type="datetime1">
              <a:rPr lang="hr-HR"/>
              <a:pPr lvl="0"/>
              <a:t>14.2.2017.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Rezervirano mjesto bilježaka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7" name="Rezervirano mjesto broja slajda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E83C23C-D7E8-4021-9A53-B5C6EEE54C48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657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3820C81-D8FA-4244-AA7B-FEC04AE8EFB6}" type="slidenum">
              <a:t>2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56B27F-EE5C-49AE-B7CA-EAA6E0286375}" type="slidenum">
              <a:t>3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05F421-B212-4830-BCE3-16B49CFE9342}" type="slidenum">
              <a:t>4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39F3CE9-2E30-4624-BCCE-15FE3B1C144E}" type="slidenum">
              <a:t>5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4676" cy="6858000"/>
            <a:chOff x="0" y="0"/>
            <a:chExt cx="9144676" cy="6858000"/>
          </a:xfrm>
        </p:grpSpPr>
        <p:pic>
          <p:nvPicPr>
            <p:cNvPr id="3" name="Picture 7" descr="SD-PanelTitle-R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10"/>
            <p:cNvSpPr/>
            <p:nvPr/>
          </p:nvSpPr>
          <p:spPr>
            <a:xfrm>
              <a:off x="1515535" y="1520418"/>
              <a:ext cx="6112937" cy="3818470"/>
            </a:xfrm>
            <a:prstGeom prst="rect">
              <a:avLst/>
            </a:prstGeom>
            <a:noFill/>
            <a:ln w="15873">
              <a:solidFill>
                <a:srgbClr val="83992A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5" name="Picture 11" descr="HDRibbonTitle-UniformTrim.png"/>
            <p:cNvPicPr>
              <a:picLocks noChangeAspect="1"/>
            </p:cNvPicPr>
            <p:nvPr/>
          </p:nvPicPr>
          <p:blipFill>
            <a:blip r:embed="rId3"/>
            <a:srcRect l="-2" r="47959"/>
            <a:stretch>
              <a:fillRect/>
            </a:stretch>
          </p:blipFill>
          <p:spPr>
            <a:xfrm>
              <a:off x="0" y="3128436"/>
              <a:ext cx="1664208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12" descr="HDRibbonTitle-UniformTrim.png"/>
            <p:cNvPicPr>
              <a:picLocks noChangeAspect="1"/>
            </p:cNvPicPr>
            <p:nvPr/>
          </p:nvPicPr>
          <p:blipFill>
            <a:blip r:embed="rId3"/>
            <a:srcRect l="-2" r="47959"/>
            <a:stretch>
              <a:fillRect/>
            </a:stretch>
          </p:blipFill>
          <p:spPr>
            <a:xfrm>
              <a:off x="7480468" y="3128436"/>
              <a:ext cx="1664208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1"/>
          <p:cNvSpPr txBox="1">
            <a:spLocks noGrp="1"/>
          </p:cNvSpPr>
          <p:nvPr>
            <p:ph type="ctrTitle"/>
          </p:nvPr>
        </p:nvSpPr>
        <p:spPr>
          <a:xfrm>
            <a:off x="1921931" y="1811865"/>
            <a:ext cx="5308869" cy="1515535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8" name="Subtitle 2"/>
          <p:cNvSpPr txBox="1">
            <a:spLocks noGrp="1"/>
          </p:cNvSpPr>
          <p:nvPr>
            <p:ph type="subTitle" idx="1"/>
          </p:nvPr>
        </p:nvSpPr>
        <p:spPr>
          <a:xfrm>
            <a:off x="1921931" y="3598328"/>
            <a:ext cx="5308869" cy="1377653"/>
          </a:xfrm>
        </p:spPr>
        <p:txBody>
          <a:bodyPr anchorCtr="1"/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hr-HR"/>
              <a:t>Uredite stil podnaslova matrice</a:t>
            </a:r>
            <a:endParaRPr lang="en-US"/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6065416" y="5054602"/>
            <a:ext cx="673272" cy="279404"/>
          </a:xfrm>
        </p:spPr>
        <p:txBody>
          <a:bodyPr/>
          <a:lstStyle>
            <a:lvl1pPr>
              <a:defRPr/>
            </a:lvl1pPr>
          </a:lstStyle>
          <a:p>
            <a:pPr lvl="0"/>
            <a:fld id="{D867F4E5-6007-4AD7-BB8C-17A00315F399}" type="datetime1">
              <a:rPr lang="hr-HR"/>
              <a:pPr lvl="0"/>
              <a:t>14.2.2017.</a:t>
            </a:fld>
            <a:endParaRPr lang="hr-HR"/>
          </a:p>
        </p:txBody>
      </p:sp>
      <p:sp>
        <p:nvSpPr>
          <p:cNvPr id="10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1921931" y="5054602"/>
            <a:ext cx="4064855" cy="279404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11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6817318" y="5054602"/>
            <a:ext cx="413482" cy="279404"/>
          </a:xfrm>
        </p:spPr>
        <p:txBody>
          <a:bodyPr/>
          <a:lstStyle>
            <a:lvl1pPr>
              <a:defRPr/>
            </a:lvl1pPr>
          </a:lstStyle>
          <a:p>
            <a:pPr lvl="0"/>
            <a:fld id="{5C1B08FD-368A-4F6D-A608-28C2F3CF107C}" type="slidenum">
              <a:t>‹#›</a:t>
            </a:fld>
            <a:endParaRPr lang="hr-HR"/>
          </a:p>
        </p:txBody>
      </p:sp>
      <p:cxnSp>
        <p:nvCxnSpPr>
          <p:cNvPr id="12" name="Straight Connector 14"/>
          <p:cNvCxnSpPr/>
          <p:nvPr/>
        </p:nvCxnSpPr>
        <p:spPr>
          <a:xfrm>
            <a:off x="2019827" y="3471327"/>
            <a:ext cx="5113078" cy="0"/>
          </a:xfrm>
          <a:prstGeom prst="straightConnector1">
            <a:avLst/>
          </a:prstGeom>
          <a:noFill/>
          <a:ln w="15873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08085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76869" y="4815413"/>
            <a:ext cx="679873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1026258" y="1032933"/>
            <a:ext cx="7091482" cy="3361270"/>
          </a:xfrm>
          <a:ln w="57150">
            <a:solidFill>
              <a:srgbClr val="7F7F7F"/>
            </a:solidFill>
            <a:prstDash val="solid"/>
          </a:ln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76869" y="5382149"/>
            <a:ext cx="6798737" cy="493711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A5553B-C807-4A97-9F62-F9C6F6B00FAA}" type="datetime1">
              <a:rPr lang="hr-HR"/>
              <a:pPr lvl="0"/>
              <a:t>14.2.2017.</a:t>
            </a:fld>
            <a:endParaRPr lang="hr-H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A1207E-A298-4DB2-9D3A-5B660A96788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8637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76869" y="906874"/>
            <a:ext cx="6798737" cy="3097859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76869" y="4275670"/>
            <a:ext cx="6798737" cy="1600200"/>
          </a:xfrm>
        </p:spPr>
        <p:txBody>
          <a:bodyPr anchor="ctr" anchorCtr="1"/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95F06A-79B4-4CAE-BFB5-BB977A7EECA1}" type="datetime1">
              <a:rPr lang="hr-HR"/>
              <a:pPr lvl="0"/>
              <a:t>14.2.2017.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243677-AC7D-4608-B2E8-3EF457CBE55F}" type="slidenum">
              <a:t>‹#›</a:t>
            </a:fld>
            <a:endParaRPr lang="hr-HR"/>
          </a:p>
        </p:txBody>
      </p:sp>
      <p:cxnSp>
        <p:nvCxnSpPr>
          <p:cNvPr id="7" name="Straight Connector 14"/>
          <p:cNvCxnSpPr/>
          <p:nvPr/>
        </p:nvCxnSpPr>
        <p:spPr>
          <a:xfrm>
            <a:off x="1278468" y="4140202"/>
            <a:ext cx="6606421" cy="0"/>
          </a:xfrm>
          <a:prstGeom prst="straightConnector1">
            <a:avLst/>
          </a:prstGeom>
          <a:noFill/>
          <a:ln w="15873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26176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334329" y="982129"/>
            <a:ext cx="6400251" cy="2370664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600200" y="3352803"/>
            <a:ext cx="5892795" cy="651930"/>
          </a:xfrm>
        </p:spPr>
        <p:txBody>
          <a:bodyPr anchor="ctr"/>
          <a:lstStyle>
            <a:lvl1pPr marL="0" indent="0" algn="r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76860" y="4343400"/>
            <a:ext cx="6798737" cy="1532470"/>
          </a:xfrm>
        </p:spPr>
        <p:txBody>
          <a:bodyPr anchor="ctr" anchorCtr="1"/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4B55CF-1FE2-4A46-A90D-069655CCC6AC}" type="datetime1">
              <a:rPr lang="hr-HR"/>
              <a:pPr lvl="0"/>
              <a:t>14.2.2017.</a:t>
            </a:fld>
            <a:endParaRPr lang="hr-HR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8A97EB-BAC3-4AFD-9666-27CEC5FD5F18}" type="slidenum">
              <a:t>‹#›</a:t>
            </a:fld>
            <a:endParaRPr lang="hr-HR"/>
          </a:p>
        </p:txBody>
      </p:sp>
      <p:sp>
        <p:nvSpPr>
          <p:cNvPr id="8" name="TextBox 13"/>
          <p:cNvSpPr txBox="1"/>
          <p:nvPr/>
        </p:nvSpPr>
        <p:spPr>
          <a:xfrm>
            <a:off x="849971" y="905365"/>
            <a:ext cx="457318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2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“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7633502" y="2827873"/>
            <a:ext cx="457318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2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”</a:t>
            </a:r>
          </a:p>
        </p:txBody>
      </p:sp>
      <p:cxnSp>
        <p:nvCxnSpPr>
          <p:cNvPr id="10" name="Straight Connector 18"/>
          <p:cNvCxnSpPr/>
          <p:nvPr/>
        </p:nvCxnSpPr>
        <p:spPr>
          <a:xfrm>
            <a:off x="1278468" y="4140202"/>
            <a:ext cx="6595530" cy="0"/>
          </a:xfrm>
          <a:prstGeom prst="straightConnector1">
            <a:avLst/>
          </a:prstGeom>
          <a:noFill/>
          <a:ln w="15873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33862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76869" y="3308582"/>
            <a:ext cx="6798728" cy="1468800"/>
          </a:xfrm>
        </p:spPr>
        <p:txBody>
          <a:bodyPr anchor="b" anchorCtr="0"/>
          <a:lstStyle>
            <a:lvl1pPr algn="l">
              <a:defRPr sz="3200"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76869" y="4777383"/>
            <a:ext cx="6798728" cy="860395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D97CC4-9CDA-4969-A044-299CC5E548C3}" type="datetime1">
              <a:rPr lang="hr-HR"/>
              <a:pPr lvl="0"/>
              <a:t>14.2.2017.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49EBEB-2B90-4DA9-B006-2EA365104A6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332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09419" y="982129"/>
            <a:ext cx="6325169" cy="2243672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76869" y="3639312"/>
            <a:ext cx="6798728" cy="88696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76869" y="4529663"/>
            <a:ext cx="6798737" cy="1346197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600">
                <a:solidFill>
                  <a:srgbClr val="000000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D9A273-0B39-4E6D-8B29-AC45AA9719DB}" type="datetime1">
              <a:rPr lang="hr-HR"/>
              <a:pPr lvl="0"/>
              <a:t>14.2.2017.</a:t>
            </a:fld>
            <a:endParaRPr lang="hr-HR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C5C359-547B-4E4F-A91B-49F214D5B86B}" type="slidenum">
              <a:t>‹#›</a:t>
            </a:fld>
            <a:endParaRPr lang="hr-HR"/>
          </a:p>
        </p:txBody>
      </p:sp>
      <p:sp>
        <p:nvSpPr>
          <p:cNvPr id="8" name="TextBox 11"/>
          <p:cNvSpPr txBox="1"/>
          <p:nvPr/>
        </p:nvSpPr>
        <p:spPr>
          <a:xfrm>
            <a:off x="878061" y="896898"/>
            <a:ext cx="457318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“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7649797" y="2607731"/>
            <a:ext cx="457318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”</a:t>
            </a:r>
          </a:p>
        </p:txBody>
      </p:sp>
      <p:cxnSp>
        <p:nvCxnSpPr>
          <p:cNvPr id="10" name="Straight Connector 25"/>
          <p:cNvCxnSpPr/>
          <p:nvPr/>
        </p:nvCxnSpPr>
        <p:spPr>
          <a:xfrm>
            <a:off x="1278468" y="3429000"/>
            <a:ext cx="6595530" cy="0"/>
          </a:xfrm>
          <a:prstGeom prst="straightConnector1">
            <a:avLst/>
          </a:prstGeom>
          <a:noFill/>
          <a:ln w="15873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02472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76869" y="982129"/>
            <a:ext cx="6798737" cy="2294467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76869" y="3566160"/>
            <a:ext cx="6798728" cy="9052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76869" y="4470401"/>
            <a:ext cx="6798737" cy="1405469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600">
                <a:solidFill>
                  <a:srgbClr val="000000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3C6E85-AE20-4B83-AA8A-3D315A9F6D8B}" type="datetime1">
              <a:rPr lang="hr-HR"/>
              <a:pPr lvl="0"/>
              <a:t>14.2.2017.</a:t>
            </a:fld>
            <a:endParaRPr lang="hr-HR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F312FD-8791-464A-925D-D27CF637A203}" type="slidenum">
              <a:t>‹#›</a:t>
            </a:fld>
            <a:endParaRPr lang="hr-HR"/>
          </a:p>
        </p:txBody>
      </p:sp>
      <p:cxnSp>
        <p:nvCxnSpPr>
          <p:cNvPr id="8" name="Straight Connector 14"/>
          <p:cNvCxnSpPr/>
          <p:nvPr/>
        </p:nvCxnSpPr>
        <p:spPr>
          <a:xfrm>
            <a:off x="1278468" y="3429000"/>
            <a:ext cx="6606421" cy="0"/>
          </a:xfrm>
          <a:prstGeom prst="straightConnector1">
            <a:avLst/>
          </a:prstGeom>
          <a:noFill/>
          <a:ln w="15873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14164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176869" y="2490130"/>
            <a:ext cx="6798737" cy="338573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855215-D641-4981-AF6C-F5A9FAA9ECA0}" type="datetime1">
              <a:rPr lang="hr-HR"/>
              <a:pPr lvl="0"/>
              <a:t>14.2.2017.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044621-9125-41A7-B506-2B32A7E1BD9A}" type="slidenum">
              <a:t>‹#›</a:t>
            </a:fld>
            <a:endParaRPr lang="hr-HR"/>
          </a:p>
        </p:txBody>
      </p:sp>
      <p:cxnSp>
        <p:nvCxnSpPr>
          <p:cNvPr id="7" name="Straight Connector 13"/>
          <p:cNvCxnSpPr/>
          <p:nvPr/>
        </p:nvCxnSpPr>
        <p:spPr>
          <a:xfrm>
            <a:off x="1278468" y="2354671"/>
            <a:ext cx="6606421" cy="0"/>
          </a:xfrm>
          <a:prstGeom prst="straightConnector1">
            <a:avLst/>
          </a:prstGeom>
          <a:noFill/>
          <a:ln w="15873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9474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356671" y="906874"/>
            <a:ext cx="1618926" cy="496899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176869" y="906874"/>
            <a:ext cx="4915512" cy="496899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7A385F-15A7-4611-ABA0-2F0048BDFD2D}" type="datetime1">
              <a:rPr lang="hr-HR"/>
              <a:pPr lvl="0"/>
              <a:t>14.2.2017.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44289B-D5E2-4CC9-8884-F3E1BFC07D6D}" type="slidenum">
              <a:t>‹#›</a:t>
            </a:fld>
            <a:endParaRPr lang="hr-HR"/>
          </a:p>
        </p:txBody>
      </p:sp>
      <p:cxnSp>
        <p:nvCxnSpPr>
          <p:cNvPr id="7" name="Straight Connector 13"/>
          <p:cNvCxnSpPr/>
          <p:nvPr/>
        </p:nvCxnSpPr>
        <p:spPr>
          <a:xfrm>
            <a:off x="6245507" y="906874"/>
            <a:ext cx="0" cy="4968996"/>
          </a:xfrm>
          <a:prstGeom prst="straightConnector1">
            <a:avLst/>
          </a:prstGeom>
          <a:noFill/>
          <a:ln w="15873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34537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6"/>
          <p:cNvCxnSpPr/>
          <p:nvPr/>
        </p:nvCxnSpPr>
        <p:spPr>
          <a:xfrm>
            <a:off x="1278468" y="2356262"/>
            <a:ext cx="6595530" cy="0"/>
          </a:xfrm>
          <a:prstGeom prst="straightConnector1">
            <a:avLst/>
          </a:prstGeom>
          <a:noFill/>
          <a:ln w="15873">
            <a:solidFill>
              <a:srgbClr val="83992A"/>
            </a:solidFill>
            <a:prstDash val="solid"/>
            <a:miter/>
          </a:ln>
        </p:spPr>
      </p:cxnSp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15B4F6-2649-4C81-BCF6-7586D60879E0}" type="datetime1">
              <a:rPr lang="hr-HR"/>
              <a:pPr lvl="0"/>
              <a:t>14.2.2017.</a:t>
            </a:fld>
            <a:endParaRPr lang="hr-HR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49E67E-6A79-40FE-BF66-A257579ADE15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810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78468" y="1641412"/>
            <a:ext cx="6595530" cy="1822518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78468" y="3734857"/>
            <a:ext cx="6595530" cy="109001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4BA686-950E-463D-BCC8-835E6BE12D30}" type="datetime1">
              <a:rPr lang="hr-HR"/>
              <a:pPr lvl="0"/>
              <a:t>14.2.2017.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F29F69-4449-42DD-B315-22F631CEE565}" type="slidenum">
              <a:t>‹#›</a:t>
            </a:fld>
            <a:endParaRPr lang="hr-HR"/>
          </a:p>
        </p:txBody>
      </p:sp>
      <p:cxnSp>
        <p:nvCxnSpPr>
          <p:cNvPr id="7" name="Straight Connector 30"/>
          <p:cNvCxnSpPr/>
          <p:nvPr/>
        </p:nvCxnSpPr>
        <p:spPr>
          <a:xfrm>
            <a:off x="1278468" y="3599389"/>
            <a:ext cx="6595530" cy="0"/>
          </a:xfrm>
          <a:prstGeom prst="straightConnector1">
            <a:avLst/>
          </a:prstGeom>
          <a:noFill/>
          <a:ln w="15873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32321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/>
          <p:cNvCxnSpPr/>
          <p:nvPr/>
        </p:nvCxnSpPr>
        <p:spPr>
          <a:xfrm>
            <a:off x="1278468" y="2356262"/>
            <a:ext cx="6595530" cy="0"/>
          </a:xfrm>
          <a:prstGeom prst="straightConnector1">
            <a:avLst/>
          </a:prstGeom>
          <a:noFill/>
          <a:ln w="15873">
            <a:solidFill>
              <a:srgbClr val="83992A"/>
            </a:solidFill>
            <a:prstDash val="solid"/>
            <a:miter/>
          </a:ln>
        </p:spPr>
      </p:cxnSp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176869" y="2487168"/>
            <a:ext cx="3337560" cy="3447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Content Placeholder 3"/>
          <p:cNvSpPr txBox="1">
            <a:spLocks noGrp="1"/>
          </p:cNvSpPr>
          <p:nvPr>
            <p:ph idx="2"/>
          </p:nvPr>
        </p:nvSpPr>
        <p:spPr>
          <a:xfrm>
            <a:off x="4645152" y="2487168"/>
            <a:ext cx="3337560" cy="3447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569B0D-3403-4155-BBF5-2303F1435F04}" type="datetime1">
              <a:rPr lang="hr-HR"/>
              <a:pPr lvl="0"/>
              <a:t>14.2.2017.</a:t>
            </a:fld>
            <a:endParaRPr lang="hr-HR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2DCAA4-191E-4EB0-A781-8D963B4AF65A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6387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76869" y="2658535"/>
            <a:ext cx="3337560" cy="576264"/>
          </a:xfrm>
        </p:spPr>
        <p:txBody>
          <a:bodyPr anchor="b"/>
          <a:lstStyle>
            <a:lvl1pPr marL="0" indent="0">
              <a:buNone/>
              <a:defRPr>
                <a:solidFill>
                  <a:srgbClr val="83992A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176869" y="3243267"/>
            <a:ext cx="3337560" cy="27066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1832" y="2658535"/>
            <a:ext cx="3337560" cy="576264"/>
          </a:xfrm>
        </p:spPr>
        <p:txBody>
          <a:bodyPr anchor="b"/>
          <a:lstStyle>
            <a:lvl1pPr marL="0" indent="0">
              <a:buNone/>
              <a:defRPr>
                <a:solidFill>
                  <a:srgbClr val="83992A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1832" y="3243267"/>
            <a:ext cx="3337560" cy="27066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475FDF-9BD1-491C-897B-5D3B2E554C82}" type="datetime1">
              <a:rPr lang="hr-HR"/>
              <a:pPr lvl="0"/>
              <a:t>14.2.2017.</a:t>
            </a:fld>
            <a:endParaRPr lang="hr-HR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343BC0-AB0A-4CA2-8DD2-720B51642D5D}" type="slidenum">
              <a:t>‹#›</a:t>
            </a:fld>
            <a:endParaRPr lang="hr-HR"/>
          </a:p>
        </p:txBody>
      </p:sp>
      <p:cxnSp>
        <p:nvCxnSpPr>
          <p:cNvPr id="10" name="Straight Connector 40"/>
          <p:cNvCxnSpPr/>
          <p:nvPr/>
        </p:nvCxnSpPr>
        <p:spPr>
          <a:xfrm>
            <a:off x="1278468" y="2354671"/>
            <a:ext cx="6595530" cy="0"/>
          </a:xfrm>
          <a:prstGeom prst="straightConnector1">
            <a:avLst/>
          </a:prstGeom>
          <a:noFill/>
          <a:ln w="15873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4209674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1FB7B0-4E05-4E95-9429-B32516153952}" type="datetime1">
              <a:rPr lang="hr-HR"/>
              <a:pPr lvl="0"/>
              <a:t>14.2.2017.</a:t>
            </a:fld>
            <a:endParaRPr lang="hr-HR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35F841-A835-484F-B455-EBD401AB6B7A}" type="slidenum">
              <a:t>‹#›</a:t>
            </a:fld>
            <a:endParaRPr lang="hr-HR"/>
          </a:p>
        </p:txBody>
      </p:sp>
      <p:cxnSp>
        <p:nvCxnSpPr>
          <p:cNvPr id="6" name="Straight Connector 13"/>
          <p:cNvCxnSpPr/>
          <p:nvPr/>
        </p:nvCxnSpPr>
        <p:spPr>
          <a:xfrm>
            <a:off x="1278468" y="2354671"/>
            <a:ext cx="6595530" cy="0"/>
          </a:xfrm>
          <a:prstGeom prst="straightConnector1">
            <a:avLst/>
          </a:prstGeom>
          <a:noFill/>
          <a:ln w="15873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45267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C3BE67-7F02-494A-9356-CE18E782E516}" type="datetime1">
              <a:rPr lang="hr-HR"/>
              <a:pPr lvl="0"/>
              <a:t>14.2.2017.</a:t>
            </a:fld>
            <a:endParaRPr lang="hr-HR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B1686A-9C58-46ED-BEDE-00D34F22F7D5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069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76869" y="1388534"/>
            <a:ext cx="2536801" cy="13716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120057" y="982129"/>
            <a:ext cx="3855540" cy="4893731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176869" y="3031062"/>
            <a:ext cx="2536801" cy="2438403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C90418-6339-488D-AD81-B85A52082036}" type="datetime1">
              <a:rPr lang="hr-HR"/>
              <a:pPr lvl="0"/>
              <a:t>14.2.2017.</a:t>
            </a:fld>
            <a:endParaRPr lang="hr-H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77B222-79B2-4112-B86E-152B80F8BEB5}" type="slidenum">
              <a:t>‹#›</a:t>
            </a:fld>
            <a:endParaRPr lang="hr-HR"/>
          </a:p>
        </p:txBody>
      </p:sp>
      <p:cxnSp>
        <p:nvCxnSpPr>
          <p:cNvPr id="8" name="Straight Connector 15"/>
          <p:cNvCxnSpPr/>
          <p:nvPr/>
        </p:nvCxnSpPr>
        <p:spPr>
          <a:xfrm>
            <a:off x="1278468" y="2912528"/>
            <a:ext cx="2333594" cy="0"/>
          </a:xfrm>
          <a:prstGeom prst="straightConnector1">
            <a:avLst/>
          </a:prstGeom>
          <a:noFill/>
          <a:ln w="15873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35533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76869" y="1883828"/>
            <a:ext cx="3632197" cy="13716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066" y="1032933"/>
            <a:ext cx="2929463" cy="4792132"/>
          </a:xfrm>
          <a:ln w="57150">
            <a:solidFill>
              <a:srgbClr val="7F7F7F"/>
            </a:solidFill>
            <a:prstDash val="solid"/>
          </a:ln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176869" y="3255428"/>
            <a:ext cx="3632197" cy="1828800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406F62-107B-441A-93FE-595CE3CE17BE}" type="datetime1">
              <a:rPr lang="hr-HR"/>
              <a:pPr lvl="0"/>
              <a:t>14.2.2017.</a:t>
            </a:fld>
            <a:endParaRPr lang="hr-H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92D9A-8C54-4B3B-A68E-A04CBC84808D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9008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3" name="Picture 7" descr="SD-PanelContent.png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8"/>
            <p:cNvSpPr/>
            <p:nvPr/>
          </p:nvSpPr>
          <p:spPr>
            <a:xfrm>
              <a:off x="553888" y="542806"/>
              <a:ext cx="8039779" cy="5756394"/>
            </a:xfrm>
            <a:prstGeom prst="rect">
              <a:avLst/>
            </a:prstGeom>
            <a:noFill/>
            <a:ln w="15873">
              <a:solidFill>
                <a:srgbClr val="83992A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5" name="Picture 9" descr="HDRibbonContent-UniformTrim.png"/>
            <p:cNvPicPr>
              <a:picLocks noChangeAspect="1"/>
            </p:cNvPicPr>
            <p:nvPr/>
          </p:nvPicPr>
          <p:blipFill>
            <a:blip r:embed="rId21"/>
            <a:srcRect l="1" r="14240"/>
            <a:stretch>
              <a:fillRect/>
            </a:stretch>
          </p:blipFill>
          <p:spPr>
            <a:xfrm>
              <a:off x="0" y="3128436"/>
              <a:ext cx="685800" cy="606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10" descr="HDRibbonContent-UniformTrim.png"/>
            <p:cNvPicPr>
              <a:picLocks noChangeAspect="1"/>
            </p:cNvPicPr>
            <p:nvPr/>
          </p:nvPicPr>
          <p:blipFill>
            <a:blip r:embed="rId21"/>
            <a:srcRect l="1" r="14240"/>
            <a:stretch>
              <a:fillRect/>
            </a:stretch>
          </p:blipFill>
          <p:spPr>
            <a:xfrm>
              <a:off x="8466667" y="3128436"/>
              <a:ext cx="685800" cy="6064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Placeholder 1"/>
          <p:cNvSpPr txBox="1">
            <a:spLocks noGrp="1"/>
          </p:cNvSpPr>
          <p:nvPr>
            <p:ph type="title"/>
          </p:nvPr>
        </p:nvSpPr>
        <p:spPr>
          <a:xfrm>
            <a:off x="1176869" y="915332"/>
            <a:ext cx="6798737" cy="13038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8" name="Text Placeholder 2"/>
          <p:cNvSpPr txBox="1">
            <a:spLocks noGrp="1"/>
          </p:cNvSpPr>
          <p:nvPr>
            <p:ph type="body" idx="1"/>
          </p:nvPr>
        </p:nvSpPr>
        <p:spPr>
          <a:xfrm>
            <a:off x="1176869" y="2490130"/>
            <a:ext cx="6798737" cy="34449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356671" y="5960534"/>
            <a:ext cx="1148285" cy="2794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defRPr>
            </a:lvl1pPr>
          </a:lstStyle>
          <a:p>
            <a:pPr lvl="0"/>
            <a:fld id="{DDDBAA0F-1384-495B-9939-732FF2FB60BF}" type="datetime1">
              <a:rPr lang="hr-HR"/>
              <a:pPr lvl="0"/>
              <a:t>14.2.2017.</a:t>
            </a:fld>
            <a:endParaRPr lang="hr-HR"/>
          </a:p>
        </p:txBody>
      </p:sp>
      <p:sp>
        <p:nvSpPr>
          <p:cNvPr id="10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176869" y="5960534"/>
            <a:ext cx="5104665" cy="2794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defRPr>
            </a:lvl1pPr>
          </a:lstStyle>
          <a:p>
            <a:pPr lvl="0"/>
            <a:endParaRPr lang="hr-HR"/>
          </a:p>
        </p:txBody>
      </p:sp>
      <p:sp>
        <p:nvSpPr>
          <p:cNvPr id="11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580092" y="5960534"/>
            <a:ext cx="395505" cy="2794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defRPr>
            </a:lvl1pPr>
          </a:lstStyle>
          <a:p>
            <a:pPr lvl="0"/>
            <a:fld id="{383BFAD4-E72C-40CF-9962-34461B55CEDC}" type="slidenum"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hr-HR" sz="4000" b="0" i="0" u="none" strike="noStrike" kern="1200" cap="none" spc="0" baseline="0">
          <a:solidFill>
            <a:srgbClr val="262626"/>
          </a:solidFill>
          <a:uFillTx/>
          <a:latin typeface="Garamond"/>
        </a:defRPr>
      </a:lvl1pPr>
    </p:titleStyle>
    <p:bodyStyle>
      <a:lvl1pPr marL="285750" marR="0" lvl="0" indent="-285750" algn="l" defTabSz="457200" rtl="0" fontAlgn="auto" hangingPunct="1">
        <a:lnSpc>
          <a:spcPct val="100000"/>
        </a:lnSpc>
        <a:spcBef>
          <a:spcPts val="6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hr-HR" sz="2400" b="0" i="0" u="none" strike="noStrike" kern="1200" cap="none" spc="0" baseline="0">
          <a:solidFill>
            <a:srgbClr val="262626"/>
          </a:solidFill>
          <a:uFillTx/>
          <a:latin typeface="Garamond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5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hr-HR" sz="2000" b="0" i="0" u="none" strike="noStrike" kern="1200" cap="none" spc="0" baseline="0">
          <a:solidFill>
            <a:srgbClr val="262626"/>
          </a:solidFill>
          <a:uFillTx/>
          <a:latin typeface="Garamond"/>
        </a:defRPr>
      </a:lvl2pPr>
      <a:lvl3pPr marL="1200150" marR="0" lvl="2" indent="-2857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hr-HR" sz="1800" b="0" i="0" u="none" strike="noStrike" kern="1200" cap="none" spc="0" baseline="0">
          <a:solidFill>
            <a:srgbClr val="262626"/>
          </a:solidFill>
          <a:uFillTx/>
          <a:latin typeface="Garamond"/>
        </a:defRPr>
      </a:lvl3pPr>
      <a:lvl4pPr marL="1543050" marR="0" lvl="3" indent="-1714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hr-HR" sz="1600" b="0" i="0" u="none" strike="noStrike" kern="1200" cap="none" spc="0" baseline="0">
          <a:solidFill>
            <a:srgbClr val="262626"/>
          </a:solidFill>
          <a:uFillTx/>
          <a:latin typeface="Garamond"/>
        </a:defRPr>
      </a:lvl4pPr>
      <a:lvl5pPr marL="2000250" marR="0" lvl="4" indent="-171450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hr-HR" sz="1400" b="0" i="0" u="none" strike="noStrike" kern="1200" cap="none" spc="0" baseline="0">
          <a:solidFill>
            <a:srgbClr val="262626"/>
          </a:solidFill>
          <a:uFillTx/>
          <a:latin typeface="Garamond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hr-HR" sz="7200">
                <a:solidFill>
                  <a:srgbClr val="FF0000"/>
                </a:solidFill>
                <a:latin typeface="Edwardian Script ITC" pitchFamily="66"/>
              </a:rPr>
              <a:t>Valentinovo</a:t>
            </a:r>
          </a:p>
        </p:txBody>
      </p:sp>
      <p:sp>
        <p:nvSpPr>
          <p:cNvPr id="3" name="Podnaslov 2"/>
          <p:cNvSpPr txBox="1">
            <a:spLocks noGrp="1"/>
          </p:cNvSpPr>
          <p:nvPr>
            <p:ph type="subTitle" idx="1"/>
          </p:nvPr>
        </p:nvSpPr>
        <p:spPr>
          <a:xfrm>
            <a:off x="1475658" y="3501009"/>
            <a:ext cx="6400800" cy="1741794"/>
          </a:xfrm>
        </p:spPr>
        <p:txBody>
          <a:bodyPr/>
          <a:lstStyle/>
          <a:p>
            <a:pPr lvl="0" algn="l"/>
            <a:r>
              <a:rPr lang="hr-HR" sz="3200" b="1" dirty="0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Blackadder ITC" pitchFamily="82"/>
              </a:rPr>
              <a:t>Agata </a:t>
            </a:r>
            <a:r>
              <a:rPr lang="hr-HR" sz="3200" b="1" dirty="0" err="1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Blackadder ITC" pitchFamily="82"/>
              </a:rPr>
              <a:t>Rostaš</a:t>
            </a:r>
            <a:r>
              <a:rPr lang="hr-HR" sz="3200" b="1" dirty="0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Blackadder ITC" pitchFamily="82"/>
              </a:rPr>
              <a:t> i Ana Vekić 5.b</a:t>
            </a:r>
          </a:p>
          <a:p>
            <a:pPr lvl="0" algn="l"/>
            <a:r>
              <a:rPr lang="hr-HR" sz="3200" dirty="0">
                <a:latin typeface="Blackadder ITC" pitchFamily="82"/>
              </a:rPr>
              <a:t>Mentor: Sabina Curić</a:t>
            </a:r>
          </a:p>
          <a:p>
            <a:pPr lvl="0" algn="l"/>
            <a:r>
              <a:rPr lang="hr-HR" sz="3200" dirty="0">
                <a:latin typeface="Blackadder ITC" pitchFamily="82"/>
              </a:rPr>
              <a:t>OŠ 22. lipnja, Sisak</a:t>
            </a:r>
          </a:p>
        </p:txBody>
      </p:sp>
      <p:sp>
        <p:nvSpPr>
          <p:cNvPr id="4" name="Srce 3"/>
          <p:cNvSpPr/>
          <p:nvPr/>
        </p:nvSpPr>
        <p:spPr>
          <a:xfrm rot="19900463">
            <a:off x="873976" y="1016801"/>
            <a:ext cx="1774347" cy="12039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+- f25 0 f6"/>
              <a:gd name="f27" fmla="+- f24 0 f6"/>
              <a:gd name="f28" fmla="*/ f25 f21 1"/>
              <a:gd name="f29" fmla="*/ f26 1 3"/>
              <a:gd name="f30" fmla="*/ f26 1 4"/>
              <a:gd name="f31" fmla="*/ f27 1 2"/>
              <a:gd name="f32" fmla="*/ f27 1 6"/>
              <a:gd name="f33" fmla="*/ f27 49 1"/>
              <a:gd name="f34" fmla="*/ f27 10 1"/>
              <a:gd name="f35" fmla="*/ f27 5 1"/>
              <a:gd name="f36" fmla="*/ f26 2 1"/>
              <a:gd name="f37" fmla="+- f6 f31 0"/>
              <a:gd name="f38" fmla="*/ f33 1 48"/>
              <a:gd name="f39" fmla="*/ f34 1 48"/>
              <a:gd name="f40" fmla="+- f6 0 f29"/>
              <a:gd name="f41" fmla="*/ f35 1 6"/>
              <a:gd name="f42" fmla="*/ f36 1 3"/>
              <a:gd name="f43" fmla="*/ f32 f21 1"/>
              <a:gd name="f44" fmla="*/ f30 f21 1"/>
              <a:gd name="f45" fmla="+- f37 0 f38"/>
              <a:gd name="f46" fmla="+- f37 0 f39"/>
              <a:gd name="f47" fmla="+- f37 f39 0"/>
              <a:gd name="f48" fmla="+- f37 f38 0"/>
              <a:gd name="f49" fmla="*/ f41 f21 1"/>
              <a:gd name="f50" fmla="*/ f42 f21 1"/>
              <a:gd name="f51" fmla="*/ f37 f21 1"/>
              <a:gd name="f52" fmla="*/ f40 f21 1"/>
              <a:gd name="f53" fmla="*/ f47 f21 1"/>
              <a:gd name="f54" fmla="*/ f48 f21 1"/>
              <a:gd name="f55" fmla="*/ f45 f21 1"/>
              <a:gd name="f56" fmla="*/ f4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51" y="f44"/>
              </a:cxn>
            </a:cxnLst>
            <a:rect l="f43" t="f44" r="f49" b="f50"/>
            <a:pathLst>
              <a:path>
                <a:moveTo>
                  <a:pt x="f51" y="f44"/>
                </a:moveTo>
                <a:cubicBezTo>
                  <a:pt x="f53" y="f52"/>
                  <a:pt x="f54" y="f44"/>
                  <a:pt x="f51" y="f28"/>
                </a:cubicBezTo>
                <a:cubicBezTo>
                  <a:pt x="f55" y="f44"/>
                  <a:pt x="f56" y="f52"/>
                  <a:pt x="f51" y="f44"/>
                </a:cubicBezTo>
                <a:close/>
              </a:path>
            </a:pathLst>
          </a:custGeom>
          <a:solidFill>
            <a:srgbClr val="FF0000"/>
          </a:solidFill>
          <a:ln w="12701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  <p:pic>
        <p:nvPicPr>
          <p:cNvPr id="5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97614">
            <a:off x="6649257" y="774885"/>
            <a:ext cx="1676543" cy="1359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342259" y="332658"/>
            <a:ext cx="8229600" cy="1143000"/>
          </a:xfrm>
        </p:spPr>
        <p:txBody>
          <a:bodyPr/>
          <a:lstStyle/>
          <a:p>
            <a:pPr lvl="0"/>
            <a:r>
              <a:rPr lang="hr-HR" sz="5400" b="1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Edwardian Script ITC" pitchFamily="66"/>
              </a:rPr>
              <a:t>Sveti Valentin</a:t>
            </a:r>
          </a:p>
        </p:txBody>
      </p:sp>
      <p:sp>
        <p:nvSpPr>
          <p:cNvPr id="3" name="Rezervirano mjesto sadržaja 4"/>
          <p:cNvSpPr txBox="1">
            <a:spLocks noGrp="1"/>
          </p:cNvSpPr>
          <p:nvPr>
            <p:ph idx="1"/>
          </p:nvPr>
        </p:nvSpPr>
        <p:spPr>
          <a:xfrm>
            <a:off x="556842" y="1700811"/>
            <a:ext cx="8047606" cy="3981443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400"/>
              </a:spcBef>
            </a:pPr>
            <a:r>
              <a:rPr lang="hr-HR" sz="4400" b="1">
                <a:solidFill>
                  <a:srgbClr val="252525"/>
                </a:solidFill>
                <a:latin typeface="Chiller" pitchFamily="82"/>
              </a:rPr>
              <a:t>Sveti Valentin</a:t>
            </a:r>
            <a:r>
              <a:rPr lang="hr-HR" sz="4400">
                <a:solidFill>
                  <a:srgbClr val="252525"/>
                </a:solidFill>
                <a:latin typeface="Chiller" pitchFamily="82"/>
              </a:rPr>
              <a:t> </a:t>
            </a:r>
            <a:r>
              <a:rPr lang="hr-HR" sz="4400">
                <a:solidFill>
                  <a:srgbClr val="0B0080"/>
                </a:solidFill>
                <a:latin typeface="Chiller" pitchFamily="82"/>
              </a:rPr>
              <a:t>svećenik</a:t>
            </a:r>
            <a:r>
              <a:rPr lang="hr-HR" sz="4400">
                <a:solidFill>
                  <a:srgbClr val="252525"/>
                </a:solidFill>
                <a:latin typeface="Chiller" pitchFamily="82"/>
              </a:rPr>
              <a:t> i </a:t>
            </a:r>
            <a:br>
              <a:rPr lang="hr-HR" sz="4400">
                <a:solidFill>
                  <a:srgbClr val="252525"/>
                </a:solidFill>
                <a:latin typeface="Chiller" pitchFamily="82"/>
              </a:rPr>
            </a:br>
            <a:r>
              <a:rPr lang="hr-HR" sz="4400">
                <a:solidFill>
                  <a:srgbClr val="252525"/>
                </a:solidFill>
                <a:latin typeface="Chiller" pitchFamily="82"/>
              </a:rPr>
              <a:t>						</a:t>
            </a:r>
            <a:r>
              <a:rPr lang="hr-HR" sz="4400">
                <a:solidFill>
                  <a:srgbClr val="0B0080"/>
                </a:solidFill>
                <a:latin typeface="Chiller" pitchFamily="82"/>
              </a:rPr>
              <a:t>mučenik</a:t>
            </a:r>
            <a:r>
              <a:rPr lang="hr-HR" sz="4400">
                <a:solidFill>
                  <a:srgbClr val="252525"/>
                </a:solidFill>
                <a:latin typeface="Chiller" pitchFamily="82"/>
              </a:rPr>
              <a:t> iz </a:t>
            </a:r>
            <a:r>
              <a:rPr lang="hr-HR" sz="4400">
                <a:solidFill>
                  <a:srgbClr val="0B0080"/>
                </a:solidFill>
                <a:latin typeface="Chiller" pitchFamily="82"/>
              </a:rPr>
              <a:t>3. st.</a:t>
            </a:r>
            <a:br>
              <a:rPr lang="hr-HR" sz="4400">
                <a:solidFill>
                  <a:srgbClr val="0B0080"/>
                </a:solidFill>
                <a:latin typeface="Chiller" pitchFamily="82"/>
              </a:rPr>
            </a:br>
            <a:r>
              <a:rPr lang="hr-HR" sz="4400">
                <a:solidFill>
                  <a:srgbClr val="252525"/>
                </a:solidFill>
                <a:latin typeface="Chiller" pitchFamily="82"/>
              </a:rPr>
              <a:t>Njegov se blagdan od davnina </a:t>
            </a:r>
            <a:br>
              <a:rPr lang="hr-HR" sz="4400">
                <a:solidFill>
                  <a:srgbClr val="252525"/>
                </a:solidFill>
                <a:latin typeface="Chiller" pitchFamily="82"/>
              </a:rPr>
            </a:br>
            <a:r>
              <a:rPr lang="hr-HR" sz="4400">
                <a:solidFill>
                  <a:srgbClr val="252525"/>
                </a:solidFill>
                <a:latin typeface="Chiller" pitchFamily="82"/>
              </a:rPr>
              <a:t>slavi </a:t>
            </a:r>
            <a:r>
              <a:rPr lang="hr-HR" sz="4400" b="1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Chiller" pitchFamily="82"/>
              </a:rPr>
              <a:t>14. veljače</a:t>
            </a:r>
            <a:r>
              <a:rPr lang="hr-HR" sz="4400">
                <a:solidFill>
                  <a:srgbClr val="252525"/>
                </a:solidFill>
                <a:latin typeface="Chiller" pitchFamily="82"/>
              </a:rPr>
              <a:t>, a poznat je </a:t>
            </a:r>
            <a:br>
              <a:rPr lang="hr-HR" sz="4400">
                <a:solidFill>
                  <a:srgbClr val="252525"/>
                </a:solidFill>
                <a:latin typeface="Chiller" pitchFamily="82"/>
              </a:rPr>
            </a:br>
            <a:r>
              <a:rPr lang="hr-HR" sz="4400">
                <a:solidFill>
                  <a:srgbClr val="252525"/>
                </a:solidFill>
                <a:latin typeface="Chiller" pitchFamily="82"/>
              </a:rPr>
              <a:t>i kao </a:t>
            </a:r>
            <a:r>
              <a:rPr lang="hr-HR" sz="4400" b="1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Chiller" pitchFamily="82"/>
              </a:rPr>
              <a:t>blagdan zaljubljenih </a:t>
            </a:r>
            <a:r>
              <a:rPr lang="hr-HR" sz="4400">
                <a:solidFill>
                  <a:srgbClr val="252525"/>
                </a:solidFill>
                <a:latin typeface="Chiller" pitchFamily="82"/>
              </a:rPr>
              <a:t>- </a:t>
            </a:r>
            <a:r>
              <a:rPr lang="hr-HR" sz="4400">
                <a:solidFill>
                  <a:srgbClr val="0B0080"/>
                </a:solidFill>
                <a:latin typeface="Chiller" pitchFamily="82"/>
              </a:rPr>
              <a:t>Valentinovo.</a:t>
            </a:r>
          </a:p>
        </p:txBody>
      </p:sp>
      <p:pic>
        <p:nvPicPr>
          <p:cNvPr id="4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6" y="404667"/>
            <a:ext cx="2260954" cy="3744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342259" y="332658"/>
            <a:ext cx="8229600" cy="1143000"/>
          </a:xfrm>
        </p:spPr>
        <p:txBody>
          <a:bodyPr/>
          <a:lstStyle/>
          <a:p>
            <a:pPr lvl="0"/>
            <a:r>
              <a:rPr lang="hr-HR" sz="5400" b="1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Edwardian Script ITC" pitchFamily="66"/>
              </a:rPr>
              <a:t>Sveti Valentin</a:t>
            </a:r>
          </a:p>
        </p:txBody>
      </p:sp>
      <p:sp>
        <p:nvSpPr>
          <p:cNvPr id="3" name="Rezervirano mjesto sadržaja 4"/>
          <p:cNvSpPr txBox="1">
            <a:spLocks noGrp="1"/>
          </p:cNvSpPr>
          <p:nvPr>
            <p:ph idx="1"/>
          </p:nvPr>
        </p:nvSpPr>
        <p:spPr>
          <a:xfrm>
            <a:off x="611559" y="1772820"/>
            <a:ext cx="8280916" cy="5349596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400"/>
              </a:spcBef>
            </a:pPr>
            <a:r>
              <a:rPr lang="hr-HR" sz="4000">
                <a:solidFill>
                  <a:srgbClr val="252525"/>
                </a:solidFill>
                <a:latin typeface="Chiller" pitchFamily="82"/>
              </a:rPr>
              <a:t>Sveti Valentin je bio prvi biskup </a:t>
            </a:r>
            <a:br>
              <a:rPr lang="hr-HR" sz="4000">
                <a:solidFill>
                  <a:srgbClr val="252525"/>
                </a:solidFill>
                <a:latin typeface="Chiller" pitchFamily="82"/>
              </a:rPr>
            </a:br>
            <a:r>
              <a:rPr lang="hr-HR" sz="4000">
                <a:solidFill>
                  <a:srgbClr val="252525"/>
                </a:solidFill>
                <a:latin typeface="Chiller" pitchFamily="82"/>
              </a:rPr>
              <a:t>grada Terni  u </a:t>
            </a:r>
            <a:r>
              <a:rPr lang="hr-HR" sz="4000">
                <a:solidFill>
                  <a:srgbClr val="0B0080"/>
                </a:solidFill>
                <a:latin typeface="Chiller" pitchFamily="82"/>
              </a:rPr>
              <a:t>Umbriji</a:t>
            </a:r>
            <a:r>
              <a:rPr lang="hr-HR" sz="4000">
                <a:solidFill>
                  <a:srgbClr val="252525"/>
                </a:solidFill>
                <a:latin typeface="Chiller" pitchFamily="82"/>
              </a:rPr>
              <a:t>,stotinjak</a:t>
            </a:r>
            <a:br>
              <a:rPr lang="hr-HR" sz="4000">
                <a:solidFill>
                  <a:srgbClr val="252525"/>
                </a:solidFill>
                <a:latin typeface="Chiller" pitchFamily="82"/>
              </a:rPr>
            </a:br>
            <a:r>
              <a:rPr lang="hr-HR" sz="4000">
                <a:solidFill>
                  <a:srgbClr val="252525"/>
                </a:solidFill>
                <a:latin typeface="Chiller" pitchFamily="82"/>
              </a:rPr>
              <a:t> kilometara od Rima; </a:t>
            </a:r>
          </a:p>
          <a:p>
            <a:pPr lvl="0">
              <a:lnSpc>
                <a:spcPct val="90000"/>
              </a:lnSpc>
              <a:spcBef>
                <a:spcPts val="400"/>
              </a:spcBef>
            </a:pPr>
            <a:r>
              <a:rPr lang="hr-HR" sz="4000">
                <a:solidFill>
                  <a:srgbClr val="252525"/>
                </a:solidFill>
                <a:latin typeface="Chiller" pitchFamily="82"/>
              </a:rPr>
              <a:t>za vrijeme pape </a:t>
            </a:r>
            <a:r>
              <a:rPr lang="hr-HR" sz="4000">
                <a:solidFill>
                  <a:srgbClr val="0B0080"/>
                </a:solidFill>
                <a:latin typeface="Chiller" pitchFamily="82"/>
              </a:rPr>
              <a:t>Viktora I.</a:t>
            </a:r>
            <a:r>
              <a:rPr lang="hr-HR" sz="4000">
                <a:solidFill>
                  <a:srgbClr val="252525"/>
                </a:solidFill>
                <a:latin typeface="Chiller" pitchFamily="82"/>
              </a:rPr>
              <a:t> zaredio </a:t>
            </a:r>
            <a:br>
              <a:rPr lang="hr-HR" sz="4000">
                <a:solidFill>
                  <a:srgbClr val="252525"/>
                </a:solidFill>
                <a:latin typeface="Chiller" pitchFamily="82"/>
              </a:rPr>
            </a:br>
            <a:r>
              <a:rPr lang="hr-HR" sz="4000">
                <a:solidFill>
                  <a:srgbClr val="252525"/>
                </a:solidFill>
                <a:latin typeface="Chiller" pitchFamily="82"/>
              </a:rPr>
              <a:t>ga je za biskupa drugi znameniti</a:t>
            </a:r>
            <a:br>
              <a:rPr lang="hr-HR" sz="4000">
                <a:solidFill>
                  <a:srgbClr val="252525"/>
                </a:solidFill>
                <a:latin typeface="Chiller" pitchFamily="82"/>
              </a:rPr>
            </a:br>
            <a:r>
              <a:rPr lang="hr-HR" sz="4000">
                <a:solidFill>
                  <a:srgbClr val="252525"/>
                </a:solidFill>
                <a:latin typeface="Chiller" pitchFamily="82"/>
              </a:rPr>
              <a:t>umbrijski biskup i svetac, sv. Felicijan.</a:t>
            </a:r>
            <a:endParaRPr lang="hr-HR" sz="2800"/>
          </a:p>
        </p:txBody>
      </p:sp>
      <p:pic>
        <p:nvPicPr>
          <p:cNvPr id="4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88" y="620685"/>
            <a:ext cx="2260954" cy="3744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342259" y="332658"/>
            <a:ext cx="8229600" cy="1143000"/>
          </a:xfrm>
        </p:spPr>
        <p:txBody>
          <a:bodyPr/>
          <a:lstStyle/>
          <a:p>
            <a:pPr lvl="0"/>
            <a:r>
              <a:rPr lang="hr-HR" sz="5400" b="1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Edwardian Script ITC" pitchFamily="66"/>
              </a:rPr>
              <a:t>Sveti Valentin</a:t>
            </a:r>
          </a:p>
        </p:txBody>
      </p:sp>
      <p:sp>
        <p:nvSpPr>
          <p:cNvPr id="3" name="Rezervirano mjesto sadržaja 4"/>
          <p:cNvSpPr txBox="1">
            <a:spLocks noGrp="1"/>
          </p:cNvSpPr>
          <p:nvPr>
            <p:ph idx="1"/>
          </p:nvPr>
        </p:nvSpPr>
        <p:spPr>
          <a:xfrm>
            <a:off x="539550" y="1268757"/>
            <a:ext cx="8021592" cy="5349596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400"/>
              </a:spcBef>
            </a:pPr>
            <a:r>
              <a:rPr lang="hr-HR" sz="4000">
                <a:solidFill>
                  <a:srgbClr val="252525"/>
                </a:solidFill>
                <a:latin typeface="Chiller" pitchFamily="82"/>
              </a:rPr>
              <a:t>Pokopan je na groblju izvan zidina </a:t>
            </a:r>
            <a:br>
              <a:rPr lang="hr-HR" sz="4000">
                <a:solidFill>
                  <a:srgbClr val="252525"/>
                </a:solidFill>
                <a:latin typeface="Chiller" pitchFamily="82"/>
              </a:rPr>
            </a:br>
            <a:r>
              <a:rPr lang="hr-HR" sz="4000">
                <a:solidFill>
                  <a:srgbClr val="252525"/>
                </a:solidFill>
                <a:latin typeface="Chiller" pitchFamily="82"/>
              </a:rPr>
              <a:t>Ternija u doba;</a:t>
            </a:r>
          </a:p>
          <a:p>
            <a:pPr lvl="0">
              <a:lnSpc>
                <a:spcPct val="90000"/>
              </a:lnSpc>
              <a:spcBef>
                <a:spcPts val="400"/>
              </a:spcBef>
            </a:pPr>
            <a:r>
              <a:rPr lang="hr-HR" sz="4000">
                <a:solidFill>
                  <a:srgbClr val="252525"/>
                </a:solidFill>
                <a:latin typeface="Chiller" pitchFamily="82"/>
              </a:rPr>
              <a:t>nad njegovim grobom podignuta </a:t>
            </a:r>
            <a:br>
              <a:rPr lang="hr-HR" sz="4000">
                <a:solidFill>
                  <a:srgbClr val="252525"/>
                </a:solidFill>
                <a:latin typeface="Chiller" pitchFamily="82"/>
              </a:rPr>
            </a:br>
            <a:r>
              <a:rPr lang="hr-HR" sz="4000">
                <a:solidFill>
                  <a:srgbClr val="252525"/>
                </a:solidFill>
                <a:latin typeface="Chiller" pitchFamily="82"/>
              </a:rPr>
              <a:t>u doba </a:t>
            </a:r>
            <a:r>
              <a:rPr lang="hr-HR" sz="4000">
                <a:solidFill>
                  <a:srgbClr val="0B0080"/>
                </a:solidFill>
                <a:latin typeface="Chiller" pitchFamily="82"/>
              </a:rPr>
              <a:t>pape</a:t>
            </a:r>
            <a:r>
              <a:rPr lang="hr-HR" sz="4000">
                <a:solidFill>
                  <a:srgbClr val="252525"/>
                </a:solidFill>
                <a:latin typeface="Chiller" pitchFamily="82"/>
              </a:rPr>
              <a:t> </a:t>
            </a:r>
            <a:r>
              <a:rPr lang="hr-HR" sz="4000">
                <a:solidFill>
                  <a:srgbClr val="0B0080"/>
                </a:solidFill>
                <a:latin typeface="Chiller" pitchFamily="82"/>
              </a:rPr>
              <a:t>Julije I.</a:t>
            </a:r>
            <a:r>
              <a:rPr lang="hr-HR" sz="4000">
                <a:solidFill>
                  <a:srgbClr val="252525"/>
                </a:solidFill>
                <a:latin typeface="Chiller" pitchFamily="82"/>
              </a:rPr>
              <a:t> u </a:t>
            </a:r>
            <a:r>
              <a:rPr lang="hr-HR" sz="4000">
                <a:solidFill>
                  <a:srgbClr val="0B0080"/>
                </a:solidFill>
                <a:latin typeface="Chiller" pitchFamily="82"/>
              </a:rPr>
              <a:t>4. stoljeću</a:t>
            </a:r>
            <a:br>
              <a:rPr lang="hr-HR" sz="4000">
                <a:solidFill>
                  <a:srgbClr val="0B0080"/>
                </a:solidFill>
                <a:latin typeface="Chiller" pitchFamily="82"/>
              </a:rPr>
            </a:br>
            <a:r>
              <a:rPr lang="hr-HR" sz="4000" b="1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Chiller" pitchFamily="82"/>
              </a:rPr>
              <a:t>crkva;</a:t>
            </a:r>
            <a:endParaRPr lang="hr-HR" sz="4000">
              <a:solidFill>
                <a:srgbClr val="252525"/>
              </a:solidFill>
              <a:latin typeface="Chiller" pitchFamily="82"/>
            </a:endParaRPr>
          </a:p>
          <a:p>
            <a:pPr lvl="0">
              <a:lnSpc>
                <a:spcPct val="90000"/>
              </a:lnSpc>
              <a:spcBef>
                <a:spcPts val="400"/>
              </a:spcBef>
            </a:pPr>
            <a:r>
              <a:rPr lang="hr-HR" sz="4000">
                <a:solidFill>
                  <a:srgbClr val="252525"/>
                </a:solidFill>
                <a:latin typeface="Chiller" pitchFamily="82"/>
              </a:rPr>
              <a:t>početkom 17. st. bila sazidana katedrala; </a:t>
            </a:r>
          </a:p>
          <a:p>
            <a:pPr lvl="0">
              <a:lnSpc>
                <a:spcPct val="90000"/>
              </a:lnSpc>
              <a:spcBef>
                <a:spcPts val="400"/>
              </a:spcBef>
            </a:pPr>
            <a:r>
              <a:rPr lang="hr-HR" sz="4000">
                <a:solidFill>
                  <a:srgbClr val="252525"/>
                </a:solidFill>
                <a:latin typeface="Chiller" pitchFamily="82"/>
              </a:rPr>
              <a:t>u Ternijskog katedrali se i danas čuva svečevo tijelo.</a:t>
            </a:r>
          </a:p>
        </p:txBody>
      </p:sp>
      <p:pic>
        <p:nvPicPr>
          <p:cNvPr id="4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197" y="476667"/>
            <a:ext cx="2260954" cy="3744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342259" y="332658"/>
            <a:ext cx="8229600" cy="1143000"/>
          </a:xfrm>
        </p:spPr>
        <p:txBody>
          <a:bodyPr/>
          <a:lstStyle/>
          <a:p>
            <a:pPr lvl="0"/>
            <a:r>
              <a:rPr lang="hr-HR" sz="5400" b="1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Edwardian Script ITC" pitchFamily="66"/>
              </a:rPr>
              <a:t>Sveti Valentin</a:t>
            </a:r>
          </a:p>
        </p:txBody>
      </p:sp>
      <p:sp>
        <p:nvSpPr>
          <p:cNvPr id="3" name="Rezervirano mjesto sadržaja 4"/>
          <p:cNvSpPr txBox="1">
            <a:spLocks noGrp="1"/>
          </p:cNvSpPr>
          <p:nvPr>
            <p:ph idx="1"/>
          </p:nvPr>
        </p:nvSpPr>
        <p:spPr>
          <a:xfrm>
            <a:off x="539550" y="2420892"/>
            <a:ext cx="6552727" cy="4197470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400"/>
              </a:spcBef>
            </a:pPr>
            <a:r>
              <a:rPr lang="hr-HR" sz="4800">
                <a:solidFill>
                  <a:srgbClr val="252525"/>
                </a:solidFill>
                <a:latin typeface="Chiller" pitchFamily="82"/>
              </a:rPr>
              <a:t>Najkasnije u </a:t>
            </a:r>
            <a:r>
              <a:rPr lang="hr-HR" sz="4800">
                <a:solidFill>
                  <a:srgbClr val="0B0080"/>
                </a:solidFill>
                <a:latin typeface="Chiller" pitchFamily="82"/>
              </a:rPr>
              <a:t>15. stoljeću</a:t>
            </a:r>
            <a:r>
              <a:rPr lang="hr-HR" sz="4800">
                <a:solidFill>
                  <a:srgbClr val="252525"/>
                </a:solidFill>
                <a:latin typeface="Chiller" pitchFamily="82"/>
              </a:rPr>
              <a:t> </a:t>
            </a:r>
            <a:br>
              <a:rPr lang="hr-HR" sz="4800">
                <a:solidFill>
                  <a:srgbClr val="252525"/>
                </a:solidFill>
                <a:latin typeface="Chiller" pitchFamily="82"/>
              </a:rPr>
            </a:br>
            <a:r>
              <a:rPr lang="hr-HR" sz="4800">
                <a:solidFill>
                  <a:srgbClr val="252525"/>
                </a:solidFill>
                <a:latin typeface="Chiller" pitchFamily="82"/>
              </a:rPr>
              <a:t>je ovaj svetac povezan s </a:t>
            </a:r>
            <a:br>
              <a:rPr lang="hr-HR" sz="4800">
                <a:solidFill>
                  <a:srgbClr val="252525"/>
                </a:solidFill>
                <a:latin typeface="Chiller" pitchFamily="82"/>
              </a:rPr>
            </a:br>
            <a:r>
              <a:rPr lang="hr-HR" sz="6600" b="1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Chiller" pitchFamily="82"/>
              </a:rPr>
              <a:t>blagdanom zaljubljenih</a:t>
            </a:r>
            <a:r>
              <a:rPr lang="hr-HR" sz="6600">
                <a:solidFill>
                  <a:srgbClr val="252525"/>
                </a:solidFill>
                <a:latin typeface="Chiller" pitchFamily="82"/>
              </a:rPr>
              <a:t>,</a:t>
            </a:r>
            <a:br>
              <a:rPr lang="hr-HR" sz="6600">
                <a:solidFill>
                  <a:srgbClr val="252525"/>
                </a:solidFill>
                <a:latin typeface="Chiller" pitchFamily="82"/>
              </a:rPr>
            </a:br>
            <a:r>
              <a:rPr lang="hr-HR" sz="4800">
                <a:solidFill>
                  <a:srgbClr val="252525"/>
                </a:solidFill>
                <a:latin typeface="Chiller" pitchFamily="82"/>
              </a:rPr>
              <a:t>što se održalo do danas.</a:t>
            </a:r>
          </a:p>
          <a:p>
            <a:pPr lvl="0">
              <a:lnSpc>
                <a:spcPct val="90000"/>
              </a:lnSpc>
              <a:spcBef>
                <a:spcPts val="400"/>
              </a:spcBef>
            </a:pPr>
            <a:endParaRPr lang="hr-HR" sz="2800">
              <a:solidFill>
                <a:srgbClr val="252525"/>
              </a:solidFill>
              <a:latin typeface="Arial"/>
            </a:endParaRPr>
          </a:p>
          <a:p>
            <a:pPr lvl="0">
              <a:lnSpc>
                <a:spcPct val="90000"/>
              </a:lnSpc>
              <a:spcBef>
                <a:spcPts val="400"/>
              </a:spcBef>
            </a:pPr>
            <a:endParaRPr lang="hr-HR" sz="2800"/>
          </a:p>
        </p:txBody>
      </p:sp>
      <p:pic>
        <p:nvPicPr>
          <p:cNvPr id="4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5" y="404667"/>
            <a:ext cx="2260954" cy="3744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16" y="548676"/>
            <a:ext cx="2880323" cy="31471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slov 1"/>
          <p:cNvSpPr txBox="1">
            <a:spLocks noGrp="1"/>
          </p:cNvSpPr>
          <p:nvPr>
            <p:ph type="title"/>
          </p:nvPr>
        </p:nvSpPr>
        <p:spPr>
          <a:xfrm>
            <a:off x="467541" y="522296"/>
            <a:ext cx="5184574" cy="964271"/>
          </a:xfrm>
        </p:spPr>
        <p:txBody>
          <a:bodyPr/>
          <a:lstStyle/>
          <a:p>
            <a:pPr lvl="0"/>
            <a:r>
              <a:rPr lang="hr-HR" sz="8800">
                <a:solidFill>
                  <a:srgbClr val="FF0000"/>
                </a:solidFill>
                <a:latin typeface="Edwardian Script ITC" pitchFamily="66"/>
              </a:rPr>
              <a:t>Valentinovo</a:t>
            </a:r>
            <a:endParaRPr lang="hr-HR" sz="6600">
              <a:solidFill>
                <a:srgbClr val="FF0000"/>
              </a:solidFill>
              <a:latin typeface="Edwardian Script ITC" pitchFamily="66"/>
            </a:endParaRPr>
          </a:p>
        </p:txBody>
      </p:sp>
      <p:sp>
        <p:nvSpPr>
          <p:cNvPr id="4" name="Rezervirano mjesto sadržaja 2"/>
          <p:cNvSpPr txBox="1">
            <a:spLocks noGrp="1"/>
          </p:cNvSpPr>
          <p:nvPr>
            <p:ph idx="1"/>
          </p:nvPr>
        </p:nvSpPr>
        <p:spPr>
          <a:xfrm>
            <a:off x="539550" y="1340766"/>
            <a:ext cx="7992889" cy="3848096"/>
          </a:xfrm>
        </p:spPr>
        <p:txBody>
          <a:bodyPr/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hr-HR" sz="3600">
                <a:solidFill>
                  <a:srgbClr val="252525"/>
                </a:solidFill>
                <a:latin typeface="Blackadder ITC" pitchFamily="82"/>
              </a:rPr>
              <a:t>Običaj da se </a:t>
            </a:r>
            <a:r>
              <a:rPr lang="hr-HR" sz="3600" b="1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Blackadder ITC" pitchFamily="82"/>
              </a:rPr>
              <a:t>Valentin</a:t>
            </a:r>
            <a:r>
              <a:rPr lang="hr-HR" sz="3600">
                <a:solidFill>
                  <a:srgbClr val="252525"/>
                </a:solidFill>
                <a:effectLst>
                  <a:outerShdw dist="38096" dir="2700000">
                    <a:srgbClr val="000000"/>
                  </a:outerShdw>
                </a:effectLst>
                <a:latin typeface="Blackadder ITC" pitchFamily="82"/>
              </a:rPr>
              <a:t> </a:t>
            </a:r>
            <a:r>
              <a:rPr lang="hr-HR" sz="3600">
                <a:solidFill>
                  <a:srgbClr val="252525"/>
                </a:solidFill>
                <a:latin typeface="Blackadder ITC" pitchFamily="82"/>
              </a:rPr>
              <a:t>smatra</a:t>
            </a:r>
            <a:br>
              <a:rPr lang="hr-HR" sz="3600">
                <a:solidFill>
                  <a:srgbClr val="252525"/>
                </a:solidFill>
                <a:latin typeface="Blackadder ITC" pitchFamily="82"/>
              </a:rPr>
            </a:br>
            <a:r>
              <a:rPr lang="hr-HR" sz="3600">
                <a:solidFill>
                  <a:srgbClr val="0B0080"/>
                </a:solidFill>
                <a:latin typeface="Blackadder ITC" pitchFamily="82"/>
              </a:rPr>
              <a:t>svecem</a:t>
            </a:r>
            <a:r>
              <a:rPr lang="hr-HR" sz="3600">
                <a:solidFill>
                  <a:srgbClr val="252525"/>
                </a:solidFill>
                <a:latin typeface="Blackadder ITC" pitchFamily="82"/>
              </a:rPr>
              <a:t> i </a:t>
            </a:r>
            <a:r>
              <a:rPr lang="hr-HR" sz="3600" b="1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Blackadder ITC" pitchFamily="82"/>
              </a:rPr>
              <a:t>zaštitnikom </a:t>
            </a:r>
            <a:r>
              <a:rPr lang="hr-HR" sz="3600" b="1">
                <a:solidFill>
                  <a:srgbClr val="C00000"/>
                </a:solidFill>
                <a:latin typeface="Blackadder ITC" pitchFamily="82"/>
              </a:rPr>
              <a:t>zaljubljenih</a:t>
            </a:r>
            <a:r>
              <a:rPr lang="hr-HR" sz="3600">
                <a:solidFill>
                  <a:srgbClr val="252525"/>
                </a:solidFill>
                <a:latin typeface="Blackadder ITC" pitchFamily="82"/>
              </a:rPr>
              <a:t> </a:t>
            </a:r>
            <a:br>
              <a:rPr lang="hr-HR" sz="3600">
                <a:solidFill>
                  <a:srgbClr val="252525"/>
                </a:solidFill>
                <a:latin typeface="Blackadder ITC" pitchFamily="82"/>
              </a:rPr>
            </a:br>
            <a:r>
              <a:rPr lang="hr-HR" sz="3600">
                <a:solidFill>
                  <a:srgbClr val="252525"/>
                </a:solidFill>
                <a:latin typeface="Blackadder ITC" pitchFamily="82"/>
              </a:rPr>
              <a:t>dolazi i od dana njegova slavlja.</a:t>
            </a:r>
            <a:r>
              <a:rPr lang="hr-HR" sz="3600">
                <a:latin typeface="Blackadder ITC" pitchFamily="82"/>
              </a:rPr>
              <a:t/>
            </a:r>
            <a:br>
              <a:rPr lang="hr-HR" sz="3600">
                <a:latin typeface="Blackadder ITC" pitchFamily="82"/>
              </a:rPr>
            </a:br>
            <a:r>
              <a:rPr lang="hr-HR" sz="3600" b="1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Blackadder ITC" pitchFamily="82"/>
              </a:rPr>
              <a:t>Najstariju čestitku </a:t>
            </a:r>
            <a:r>
              <a:rPr lang="hr-HR" sz="3600">
                <a:solidFill>
                  <a:srgbClr val="252525"/>
                </a:solidFill>
                <a:latin typeface="Blackadder ITC" pitchFamily="82"/>
              </a:rPr>
              <a:t>za Valentinovo napisao je </a:t>
            </a:r>
            <a:r>
              <a:rPr lang="hr-HR" sz="3600">
                <a:solidFill>
                  <a:srgbClr val="0B0080"/>
                </a:solidFill>
                <a:latin typeface="Blackadder ITC" pitchFamily="82"/>
              </a:rPr>
              <a:t>francuski</a:t>
            </a:r>
            <a:r>
              <a:rPr lang="hr-HR" sz="3600">
                <a:solidFill>
                  <a:srgbClr val="252525"/>
                </a:solidFill>
                <a:latin typeface="Blackadder ITC" pitchFamily="82"/>
              </a:rPr>
              <a:t> </a:t>
            </a:r>
            <a:r>
              <a:rPr lang="hr-HR" sz="3600" b="1">
                <a:solidFill>
                  <a:srgbClr val="252525"/>
                </a:solidFill>
                <a:effectLst>
                  <a:outerShdw dist="38096" dir="2700000">
                    <a:srgbClr val="000000"/>
                  </a:outerShdw>
                </a:effectLst>
                <a:latin typeface="Blackadder ITC" pitchFamily="82"/>
              </a:rPr>
              <a:t>vojvoda Karlo Orleanski.</a:t>
            </a:r>
            <a:r>
              <a:rPr lang="hr-HR" sz="3600">
                <a:solidFill>
                  <a:srgbClr val="252525"/>
                </a:solidFill>
                <a:latin typeface="Blackadder ITC" pitchFamily="82"/>
              </a:rPr>
              <a:t>  </a:t>
            </a:r>
            <a:br>
              <a:rPr lang="hr-HR" sz="3600">
                <a:solidFill>
                  <a:srgbClr val="252525"/>
                </a:solidFill>
                <a:latin typeface="Blackadder ITC" pitchFamily="82"/>
              </a:rPr>
            </a:br>
            <a:r>
              <a:rPr lang="hr-HR" sz="3600">
                <a:solidFill>
                  <a:srgbClr val="252525"/>
                </a:solidFill>
                <a:latin typeface="Blackadder ITC" pitchFamily="82"/>
              </a:rPr>
              <a:t>Namijenio ju je </a:t>
            </a:r>
            <a:r>
              <a:rPr lang="hr-HR" sz="3600" b="1">
                <a:solidFill>
                  <a:srgbClr val="252525"/>
                </a:solidFill>
                <a:effectLst>
                  <a:outerShdw dist="38096" dir="2700000">
                    <a:srgbClr val="000000"/>
                  </a:outerShdw>
                </a:effectLst>
                <a:latin typeface="Blackadder ITC" pitchFamily="82"/>
              </a:rPr>
              <a:t>svojoj supruzi </a:t>
            </a:r>
            <a:r>
              <a:rPr lang="hr-HR" sz="3600">
                <a:solidFill>
                  <a:srgbClr val="252525"/>
                </a:solidFill>
                <a:latin typeface="Blackadder ITC" pitchFamily="82"/>
              </a:rPr>
              <a:t>dok je bio u zatočeništvu u </a:t>
            </a:r>
            <a:r>
              <a:rPr lang="hr-HR" sz="3600">
                <a:solidFill>
                  <a:srgbClr val="0B0080"/>
                </a:solidFill>
                <a:latin typeface="Blackadder ITC" pitchFamily="82"/>
              </a:rPr>
              <a:t>Engleskoj</a:t>
            </a:r>
            <a:r>
              <a:rPr lang="hr-HR" sz="3600">
                <a:solidFill>
                  <a:srgbClr val="252525"/>
                </a:solidFill>
                <a:latin typeface="Blackadder ITC" pitchFamily="82"/>
              </a:rPr>
              <a:t>. 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hr-HR" sz="3600">
                <a:solidFill>
                  <a:srgbClr val="252525"/>
                </a:solidFill>
                <a:latin typeface="Blackadder ITC" pitchFamily="82"/>
              </a:rPr>
              <a:t>Simbol je Valentinova i </a:t>
            </a:r>
            <a:r>
              <a:rPr lang="hr-HR" sz="3600" b="1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Blackadder ITC" pitchFamily="82"/>
              </a:rPr>
              <a:t>Kupid</a:t>
            </a:r>
            <a:r>
              <a:rPr lang="hr-HR" sz="3600">
                <a:solidFill>
                  <a:srgbClr val="252525"/>
                </a:solidFill>
                <a:latin typeface="Blackadder ITC" pitchFamily="82"/>
              </a:rPr>
              <a:t>, starorimski bog ljubavi.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6000" b="1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Edwardian Script ITC" pitchFamily="66"/>
              </a:rPr>
              <a:t>Sretno Vam Valentinovo!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z="4000"/>
              <a:t>Pošaljite čestitke svojim najmilijima!</a:t>
            </a:r>
          </a:p>
          <a:p>
            <a:pPr lvl="0"/>
            <a:r>
              <a:rPr lang="hr-HR" sz="4000"/>
              <a:t>Obradujete ih na današnji dan!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gansk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</TotalTime>
  <Words>66</Words>
  <Application>Microsoft Office PowerPoint</Application>
  <PresentationFormat>Prikaz na zaslonu (4:3)</PresentationFormat>
  <Paragraphs>26</Paragraphs>
  <Slides>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Organski</vt:lpstr>
      <vt:lpstr>Valentinovo</vt:lpstr>
      <vt:lpstr>Sveti Valentin</vt:lpstr>
      <vt:lpstr>Sveti Valentin</vt:lpstr>
      <vt:lpstr>Sveti Valentin</vt:lpstr>
      <vt:lpstr>Sveti Valentin</vt:lpstr>
      <vt:lpstr>Valentinovo</vt:lpstr>
      <vt:lpstr>Sretno Vam Valentinovo!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Valentinovo</dc:title>
  <dc:creator>Ucenik</dc:creator>
  <cp:lastModifiedBy>UCITELJI</cp:lastModifiedBy>
  <cp:revision>5</cp:revision>
  <dcterms:created xsi:type="dcterms:W3CDTF">2017-02-05T02:53:57Z</dcterms:created>
  <dcterms:modified xsi:type="dcterms:W3CDTF">2017-02-14T11:08:32Z</dcterms:modified>
</cp:coreProperties>
</file>