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56" r:id="rId6"/>
    <p:sldId id="269" r:id="rId7"/>
    <p:sldId id="270" r:id="rId8"/>
    <p:sldId id="271" r:id="rId9"/>
    <p:sldId id="272" r:id="rId10"/>
    <p:sldId id="263" r:id="rId11"/>
    <p:sldId id="273" r:id="rId12"/>
    <p:sldId id="289" r:id="rId13"/>
    <p:sldId id="274" r:id="rId14"/>
    <p:sldId id="275" r:id="rId15"/>
    <p:sldId id="290" r:id="rId16"/>
    <p:sldId id="291" r:id="rId17"/>
    <p:sldId id="259" r:id="rId18"/>
    <p:sldId id="285" r:id="rId19"/>
    <p:sldId id="260" r:id="rId20"/>
    <p:sldId id="264" r:id="rId21"/>
    <p:sldId id="282" r:id="rId22"/>
    <p:sldId id="276" r:id="rId23"/>
    <p:sldId id="262" r:id="rId24"/>
    <p:sldId id="257" r:id="rId25"/>
    <p:sldId id="261" r:id="rId26"/>
    <p:sldId id="268" r:id="rId27"/>
    <p:sldId id="265" r:id="rId28"/>
    <p:sldId id="266" r:id="rId29"/>
    <p:sldId id="267" r:id="rId30"/>
    <p:sldId id="288" r:id="rId31"/>
    <p:sldId id="277" r:id="rId32"/>
    <p:sldId id="278" r:id="rId33"/>
    <p:sldId id="280" r:id="rId34"/>
    <p:sldId id="287" r:id="rId35"/>
    <p:sldId id="281" r:id="rId3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a Curić" initials="SC" lastIdx="1" clrIdx="0">
    <p:extLst>
      <p:ext uri="{19B8F6BF-5375-455C-9EA6-DF929625EA0E}">
        <p15:presenceInfo xmlns:p15="http://schemas.microsoft.com/office/powerpoint/2012/main" userId="Sabina Curi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AEC2D-54B3-412D-8B9C-438BE8B32B3B}" v="110" dt="2020-03-16T06:17:34.296"/>
    <p1510:client id="{5D063E7F-90AA-F64C-3AD2-E7F42F4F824C}" v="34" dt="2020-03-15T16:17:02.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37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B0364-9931-4872-B0A3-911AD290AE8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17EB813-C769-4860-A609-5DE66B27A768}">
      <dgm:prSet custT="1"/>
      <dgm:spPr/>
      <dgm:t>
        <a:bodyPr/>
        <a:lstStyle/>
        <a:p>
          <a:r>
            <a:rPr lang="hr-HR" sz="3200" b="1" err="1">
              <a:solidFill>
                <a:srgbClr val="002060"/>
              </a:solidFill>
            </a:rPr>
            <a:t>Microsof</a:t>
          </a:r>
          <a:r>
            <a:rPr lang="hr-HR" sz="3200" b="1">
              <a:solidFill>
                <a:srgbClr val="002060"/>
              </a:solidFill>
            </a:rPr>
            <a:t> </a:t>
          </a:r>
          <a:r>
            <a:rPr lang="hr-HR" sz="3200" b="1" err="1">
              <a:solidFill>
                <a:srgbClr val="002060"/>
              </a:solidFill>
            </a:rPr>
            <a:t>Teams</a:t>
          </a:r>
          <a:r>
            <a:rPr lang="hr-HR" sz="3200" b="1">
              <a:solidFill>
                <a:srgbClr val="002060"/>
              </a:solidFill>
            </a:rPr>
            <a:t> </a:t>
          </a:r>
          <a:r>
            <a:rPr lang="hr-HR" sz="3200"/>
            <a:t>daje velike mogućnosti i razno razne kombinacije. Svaki član tima može sebi dodati vlastitu bilježnicu koja ima neograničen prostor. </a:t>
          </a:r>
          <a:r>
            <a:rPr lang="hr-HR" sz="3200" b="1">
              <a:solidFill>
                <a:srgbClr val="FF0000"/>
              </a:solidFill>
            </a:rPr>
            <a:t>Sve su vam mogućnosti na raspolaganju.</a:t>
          </a:r>
          <a:endParaRPr lang="en-US" sz="3200" b="1">
            <a:solidFill>
              <a:srgbClr val="FF0000"/>
            </a:solidFill>
          </a:endParaRPr>
        </a:p>
      </dgm:t>
    </dgm:pt>
    <dgm:pt modelId="{51966E40-24CB-4B3A-A3AF-5133A4A7C090}" type="parTrans" cxnId="{6C641351-DC27-44E7-8EB2-270EB8E9B41C}">
      <dgm:prSet/>
      <dgm:spPr/>
      <dgm:t>
        <a:bodyPr/>
        <a:lstStyle/>
        <a:p>
          <a:endParaRPr lang="en-US"/>
        </a:p>
      </dgm:t>
    </dgm:pt>
    <dgm:pt modelId="{77375E25-EE9F-4C80-A603-0D2CC1D9BD36}" type="sibTrans" cxnId="{6C641351-DC27-44E7-8EB2-270EB8E9B41C}">
      <dgm:prSet/>
      <dgm:spPr/>
      <dgm:t>
        <a:bodyPr/>
        <a:lstStyle/>
        <a:p>
          <a:endParaRPr lang="en-US"/>
        </a:p>
      </dgm:t>
    </dgm:pt>
    <dgm:pt modelId="{9D56468D-21BE-4492-9AD7-6CCF4A8496DE}">
      <dgm:prSet custT="1"/>
      <dgm:spPr/>
      <dgm:t>
        <a:bodyPr/>
        <a:lstStyle/>
        <a:p>
          <a:r>
            <a:rPr lang="hr-HR" sz="3200"/>
            <a:t>Za početak pripremljen vam je „osnovni paket”, dakle jedan minimum koji je nužan za početnu komunikaciju s učenicima.</a:t>
          </a:r>
          <a:endParaRPr lang="en-US" sz="3200"/>
        </a:p>
      </dgm:t>
    </dgm:pt>
    <dgm:pt modelId="{793B0C2D-FD35-4D95-A874-A4F39F9D0C63}" type="parTrans" cxnId="{511ADAA6-92B1-4007-B98D-D3C161966391}">
      <dgm:prSet/>
      <dgm:spPr/>
      <dgm:t>
        <a:bodyPr/>
        <a:lstStyle/>
        <a:p>
          <a:endParaRPr lang="en-US"/>
        </a:p>
      </dgm:t>
    </dgm:pt>
    <dgm:pt modelId="{CF4F3A59-193F-4447-B3BD-AFBA8959AD13}" type="sibTrans" cxnId="{511ADAA6-92B1-4007-B98D-D3C161966391}">
      <dgm:prSet/>
      <dgm:spPr/>
      <dgm:t>
        <a:bodyPr/>
        <a:lstStyle/>
        <a:p>
          <a:endParaRPr lang="en-US"/>
        </a:p>
      </dgm:t>
    </dgm:pt>
    <dgm:pt modelId="{00EB75A2-43CC-4D61-A253-A42296951C98}" type="pres">
      <dgm:prSet presAssocID="{29CB0364-9931-4872-B0A3-911AD290AE8E}" presName="linear" presStyleCnt="0">
        <dgm:presLayoutVars>
          <dgm:animLvl val="lvl"/>
          <dgm:resizeHandles val="exact"/>
        </dgm:presLayoutVars>
      </dgm:prSet>
      <dgm:spPr/>
    </dgm:pt>
    <dgm:pt modelId="{738D9C7A-7E30-4013-8F24-D47F224A2017}" type="pres">
      <dgm:prSet presAssocID="{717EB813-C769-4860-A609-5DE66B27A768}" presName="parentText" presStyleLbl="node1" presStyleIdx="0" presStyleCnt="2" custScaleY="143757">
        <dgm:presLayoutVars>
          <dgm:chMax val="0"/>
          <dgm:bulletEnabled val="1"/>
        </dgm:presLayoutVars>
      </dgm:prSet>
      <dgm:spPr/>
    </dgm:pt>
    <dgm:pt modelId="{A728173F-8D27-42AB-ACA1-6B2122D888F8}" type="pres">
      <dgm:prSet presAssocID="{77375E25-EE9F-4C80-A603-0D2CC1D9BD36}" presName="spacer" presStyleCnt="0"/>
      <dgm:spPr/>
    </dgm:pt>
    <dgm:pt modelId="{18F1A3CD-A48B-4A40-8310-FE5F1C6497A1}" type="pres">
      <dgm:prSet presAssocID="{9D56468D-21BE-4492-9AD7-6CCF4A8496DE}" presName="parentText" presStyleLbl="node1" presStyleIdx="1" presStyleCnt="2">
        <dgm:presLayoutVars>
          <dgm:chMax val="0"/>
          <dgm:bulletEnabled val="1"/>
        </dgm:presLayoutVars>
      </dgm:prSet>
      <dgm:spPr/>
    </dgm:pt>
  </dgm:ptLst>
  <dgm:cxnLst>
    <dgm:cxn modelId="{E703983F-9651-4C65-97FB-B53F9DF5AFD8}" type="presOf" srcId="{29CB0364-9931-4872-B0A3-911AD290AE8E}" destId="{00EB75A2-43CC-4D61-A253-A42296951C98}" srcOrd="0" destOrd="0" presId="urn:microsoft.com/office/officeart/2005/8/layout/vList2"/>
    <dgm:cxn modelId="{5F140B64-3ED7-43B0-B8C6-AD3B09892285}" type="presOf" srcId="{717EB813-C769-4860-A609-5DE66B27A768}" destId="{738D9C7A-7E30-4013-8F24-D47F224A2017}" srcOrd="0" destOrd="0" presId="urn:microsoft.com/office/officeart/2005/8/layout/vList2"/>
    <dgm:cxn modelId="{6C641351-DC27-44E7-8EB2-270EB8E9B41C}" srcId="{29CB0364-9931-4872-B0A3-911AD290AE8E}" destId="{717EB813-C769-4860-A609-5DE66B27A768}" srcOrd="0" destOrd="0" parTransId="{51966E40-24CB-4B3A-A3AF-5133A4A7C090}" sibTransId="{77375E25-EE9F-4C80-A603-0D2CC1D9BD36}"/>
    <dgm:cxn modelId="{511ADAA6-92B1-4007-B98D-D3C161966391}" srcId="{29CB0364-9931-4872-B0A3-911AD290AE8E}" destId="{9D56468D-21BE-4492-9AD7-6CCF4A8496DE}" srcOrd="1" destOrd="0" parTransId="{793B0C2D-FD35-4D95-A874-A4F39F9D0C63}" sibTransId="{CF4F3A59-193F-4447-B3BD-AFBA8959AD13}"/>
    <dgm:cxn modelId="{C2925BEF-56DA-42B1-95CD-1949B5825D99}" type="presOf" srcId="{9D56468D-21BE-4492-9AD7-6CCF4A8496DE}" destId="{18F1A3CD-A48B-4A40-8310-FE5F1C6497A1}" srcOrd="0" destOrd="0" presId="urn:microsoft.com/office/officeart/2005/8/layout/vList2"/>
    <dgm:cxn modelId="{8008AB02-EE8C-44D0-86C2-563785877259}" type="presParOf" srcId="{00EB75A2-43CC-4D61-A253-A42296951C98}" destId="{738D9C7A-7E30-4013-8F24-D47F224A2017}" srcOrd="0" destOrd="0" presId="urn:microsoft.com/office/officeart/2005/8/layout/vList2"/>
    <dgm:cxn modelId="{E3373F65-ED02-47CF-9A99-4CD077E725A6}" type="presParOf" srcId="{00EB75A2-43CC-4D61-A253-A42296951C98}" destId="{A728173F-8D27-42AB-ACA1-6B2122D888F8}" srcOrd="1" destOrd="0" presId="urn:microsoft.com/office/officeart/2005/8/layout/vList2"/>
    <dgm:cxn modelId="{030DC274-6BDB-4526-934F-A204C12BA4ED}" type="presParOf" srcId="{00EB75A2-43CC-4D61-A253-A42296951C98}" destId="{18F1A3CD-A48B-4A40-8310-FE5F1C6497A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9C7A-7E30-4013-8F24-D47F224A2017}">
      <dsp:nvSpPr>
        <dsp:cNvPr id="0" name=""/>
        <dsp:cNvSpPr/>
      </dsp:nvSpPr>
      <dsp:spPr>
        <a:xfrm>
          <a:off x="0" y="872"/>
          <a:ext cx="6513603" cy="35781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b="1" kern="1200" err="1">
              <a:solidFill>
                <a:srgbClr val="002060"/>
              </a:solidFill>
            </a:rPr>
            <a:t>Microsof</a:t>
          </a:r>
          <a:r>
            <a:rPr lang="hr-HR" sz="3200" b="1" kern="1200">
              <a:solidFill>
                <a:srgbClr val="002060"/>
              </a:solidFill>
            </a:rPr>
            <a:t> </a:t>
          </a:r>
          <a:r>
            <a:rPr lang="hr-HR" sz="3200" b="1" kern="1200" err="1">
              <a:solidFill>
                <a:srgbClr val="002060"/>
              </a:solidFill>
            </a:rPr>
            <a:t>Teams</a:t>
          </a:r>
          <a:r>
            <a:rPr lang="hr-HR" sz="3200" b="1" kern="1200">
              <a:solidFill>
                <a:srgbClr val="002060"/>
              </a:solidFill>
            </a:rPr>
            <a:t> </a:t>
          </a:r>
          <a:r>
            <a:rPr lang="hr-HR" sz="3200" kern="1200"/>
            <a:t>daje velike mogućnosti i razno razne kombinacije. Svaki član tima može sebi dodati vlastitu bilježnicu koja ima neograničen prostor. </a:t>
          </a:r>
          <a:r>
            <a:rPr lang="hr-HR" sz="3200" b="1" kern="1200">
              <a:solidFill>
                <a:srgbClr val="FF0000"/>
              </a:solidFill>
            </a:rPr>
            <a:t>Sve su vam mogućnosti na raspolaganju.</a:t>
          </a:r>
          <a:endParaRPr lang="en-US" sz="3200" b="1" kern="1200">
            <a:solidFill>
              <a:srgbClr val="FF0000"/>
            </a:solidFill>
          </a:endParaRPr>
        </a:p>
      </dsp:txBody>
      <dsp:txXfrm>
        <a:off x="174668" y="175540"/>
        <a:ext cx="6164267" cy="3228764"/>
      </dsp:txXfrm>
    </dsp:sp>
    <dsp:sp modelId="{18F1A3CD-A48B-4A40-8310-FE5F1C6497A1}">
      <dsp:nvSpPr>
        <dsp:cNvPr id="0" name=""/>
        <dsp:cNvSpPr/>
      </dsp:nvSpPr>
      <dsp:spPr>
        <a:xfrm>
          <a:off x="0" y="3589913"/>
          <a:ext cx="6513603" cy="248899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hr-HR" sz="3200" kern="1200"/>
            <a:t>Za početak pripremljen vam je „osnovni paket”, dakle jedan minimum koji je nužan za početnu komunikaciju s učenicima.</a:t>
          </a:r>
          <a:endParaRPr lang="en-US" sz="3200" kern="1200"/>
        </a:p>
      </dsp:txBody>
      <dsp:txXfrm>
        <a:off x="121503" y="3711416"/>
        <a:ext cx="6270597" cy="22459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C78760-CDFE-4B12-AA07-3C82433864C2}"/>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6171D593-C6B5-4DA1-B14B-D89A2A29C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EEF78C61-F272-4FA7-87B7-EE38CAAAE158}"/>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5" name="Rezervirano mjesto podnožja 4">
            <a:extLst>
              <a:ext uri="{FF2B5EF4-FFF2-40B4-BE49-F238E27FC236}">
                <a16:creationId xmlns:a16="http://schemas.microsoft.com/office/drawing/2014/main" id="{9B5FD70A-F810-4D29-BC0B-B7BAEC1DF64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905B3F2-A045-409B-ACEC-FCA62C56EB6D}"/>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8203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55B423-8301-4E02-B9B6-73EDD7BD12B1}"/>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27388922-2E1F-4B24-8C61-91AD62644380}"/>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880DF1E9-4101-4D73-ACB8-388B745B422D}"/>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5" name="Rezervirano mjesto podnožja 4">
            <a:extLst>
              <a:ext uri="{FF2B5EF4-FFF2-40B4-BE49-F238E27FC236}">
                <a16:creationId xmlns:a16="http://schemas.microsoft.com/office/drawing/2014/main" id="{B2C8A80B-C981-49D9-998A-0A7A595037D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84AA0E4-AFAA-44B7-8054-54E1F000AFE4}"/>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372846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ECCFA0DE-CCC9-461C-810A-AA10E72C5A35}"/>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62E89D3-B1D5-45CF-B26E-19B796992748}"/>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9C057F9-AE0A-47E9-A224-D6C63BDA2A41}"/>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5" name="Rezervirano mjesto podnožja 4">
            <a:extLst>
              <a:ext uri="{FF2B5EF4-FFF2-40B4-BE49-F238E27FC236}">
                <a16:creationId xmlns:a16="http://schemas.microsoft.com/office/drawing/2014/main" id="{F8FDDAA7-EEED-4811-8E72-D7A1625CCD4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78B2329-5529-4E96-A3D8-C408439D6269}"/>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266027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43AD24-8D98-4C93-8E6B-37EDE53C177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82C95237-FDE4-4289-B26B-999692AF4603}"/>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BEB954E-3421-40CD-B2F5-01D8076A7460}"/>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5" name="Rezervirano mjesto podnožja 4">
            <a:extLst>
              <a:ext uri="{FF2B5EF4-FFF2-40B4-BE49-F238E27FC236}">
                <a16:creationId xmlns:a16="http://schemas.microsoft.com/office/drawing/2014/main" id="{F038533B-8C4D-4AAF-ABEB-4ECF411B77D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590F7EC-DEA3-48D9-A87F-8AE3CBE169A1}"/>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390555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D56AF4-F903-4F25-AD7E-4424F5AC550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A803C92E-127D-47BC-A6DC-7DBBAA7B7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B3FBCFC3-105C-4808-9183-2219B5E1A011}"/>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5" name="Rezervirano mjesto podnožja 4">
            <a:extLst>
              <a:ext uri="{FF2B5EF4-FFF2-40B4-BE49-F238E27FC236}">
                <a16:creationId xmlns:a16="http://schemas.microsoft.com/office/drawing/2014/main" id="{A0F8DB1B-506F-40F4-89AA-6FF815E86BE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8D2380C-F8BF-4548-BD26-1035AEE5233A}"/>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237653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263062-3F70-4A37-90F7-944C7188325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3A480247-0F91-4276-874B-02130AB437FC}"/>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17D04323-9699-4DAD-8384-FDB21EFBAE3F}"/>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11254D5A-57CE-406A-BBB2-9CF4285D30C3}"/>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6" name="Rezervirano mjesto podnožja 5">
            <a:extLst>
              <a:ext uri="{FF2B5EF4-FFF2-40B4-BE49-F238E27FC236}">
                <a16:creationId xmlns:a16="http://schemas.microsoft.com/office/drawing/2014/main" id="{B46D0BAD-419A-4571-9E20-22253F940F6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4876A5F-0267-4B01-A4CC-3DCC3ABB730A}"/>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236166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CE52B3-0695-4A53-840B-2BF291FA5E87}"/>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BED23FC-60CB-40B1-8575-C116FF814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CCBD820F-E40A-4B6D-AD5A-8D56F67E313D}"/>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8C30BDBA-AC2D-4CEE-B4A8-124146E23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9AFB7711-4EA3-45A0-B9B4-E9A66F20F271}"/>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A660FBA1-6C4C-4A53-9C0C-E544233CE22E}"/>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8" name="Rezervirano mjesto podnožja 7">
            <a:extLst>
              <a:ext uri="{FF2B5EF4-FFF2-40B4-BE49-F238E27FC236}">
                <a16:creationId xmlns:a16="http://schemas.microsoft.com/office/drawing/2014/main" id="{64851F89-2ED9-4ACA-A25D-F6B81A4B70BB}"/>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9F2DA748-42F4-46E7-8B51-6DF103141637}"/>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7246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00773C-9A96-4211-ADA8-0FF79F6F9D03}"/>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8C3B714A-1A84-44E0-87BD-BF6CD4CA00C0}"/>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4" name="Rezervirano mjesto podnožja 3">
            <a:extLst>
              <a:ext uri="{FF2B5EF4-FFF2-40B4-BE49-F238E27FC236}">
                <a16:creationId xmlns:a16="http://schemas.microsoft.com/office/drawing/2014/main" id="{463B93C0-BCD0-4690-974D-500085F87AC5}"/>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02AFC05C-5C50-4895-86FA-D4D1355EB6CB}"/>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132405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9DB3D9D2-C8BA-44D3-A28A-427E68416E30}"/>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3" name="Rezervirano mjesto podnožja 2">
            <a:extLst>
              <a:ext uri="{FF2B5EF4-FFF2-40B4-BE49-F238E27FC236}">
                <a16:creationId xmlns:a16="http://schemas.microsoft.com/office/drawing/2014/main" id="{C9EBDCD0-4BFB-40E2-920E-36E8582B8CFB}"/>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E360A0B3-AD24-40E9-8EC0-62AE17AB1C07}"/>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64208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077DED-060D-4A35-AD4A-7C1D2CF05B0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4F66CBDB-45F7-4451-BF3A-04A8ADC87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E3AB64C7-5CC2-4973-9B43-561C4BCFE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52FE158D-2DA5-47A9-9A83-0F6BE41571CB}"/>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6" name="Rezervirano mjesto podnožja 5">
            <a:extLst>
              <a:ext uri="{FF2B5EF4-FFF2-40B4-BE49-F238E27FC236}">
                <a16:creationId xmlns:a16="http://schemas.microsoft.com/office/drawing/2014/main" id="{054FE362-7D94-420B-95A0-08ABAC04BC0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381B07D-CEA4-498D-BA42-9E384FB53E95}"/>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299561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11BF02-6831-4242-B5E1-56EB5B7188CC}"/>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6F52FA89-2053-4E93-8E6E-DB5A682AF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BFFA46FC-C24E-4A95-960D-7989A5C4E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582C8BCB-D1AE-41E8-A1BF-6E238AFFDD6A}"/>
              </a:ext>
            </a:extLst>
          </p:cNvPr>
          <p:cNvSpPr>
            <a:spLocks noGrp="1"/>
          </p:cNvSpPr>
          <p:nvPr>
            <p:ph type="dt" sz="half" idx="10"/>
          </p:nvPr>
        </p:nvSpPr>
        <p:spPr/>
        <p:txBody>
          <a:bodyPr/>
          <a:lstStyle/>
          <a:p>
            <a:fld id="{6C0C3F11-7150-4341-BC3C-FA8CAA987325}" type="datetimeFigureOut">
              <a:rPr lang="hr-HR" smtClean="0"/>
              <a:t>16.3.2020.</a:t>
            </a:fld>
            <a:endParaRPr lang="hr-HR"/>
          </a:p>
        </p:txBody>
      </p:sp>
      <p:sp>
        <p:nvSpPr>
          <p:cNvPr id="6" name="Rezervirano mjesto podnožja 5">
            <a:extLst>
              <a:ext uri="{FF2B5EF4-FFF2-40B4-BE49-F238E27FC236}">
                <a16:creationId xmlns:a16="http://schemas.microsoft.com/office/drawing/2014/main" id="{80892295-2FA9-4BA1-A3AA-181D702574F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2A57852-8FB3-4327-933B-2F75906D37C1}"/>
              </a:ext>
            </a:extLst>
          </p:cNvPr>
          <p:cNvSpPr>
            <a:spLocks noGrp="1"/>
          </p:cNvSpPr>
          <p:nvPr>
            <p:ph type="sldNum" sz="quarter" idx="12"/>
          </p:nvPr>
        </p:nvSpPr>
        <p:spPr/>
        <p:txBody>
          <a:bodyPr/>
          <a:lstStyle/>
          <a:p>
            <a:fld id="{FB2B902C-4791-4BE8-8A03-BAC23A23F967}" type="slidenum">
              <a:rPr lang="hr-HR" smtClean="0"/>
              <a:t>‹#›</a:t>
            </a:fld>
            <a:endParaRPr lang="hr-HR"/>
          </a:p>
        </p:txBody>
      </p:sp>
    </p:spTree>
    <p:extLst>
      <p:ext uri="{BB962C8B-B14F-4D97-AF65-F5344CB8AC3E}">
        <p14:creationId xmlns:p14="http://schemas.microsoft.com/office/powerpoint/2010/main" val="130366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7149F76B-515A-46AA-98C2-0C1303FB6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53FC00E-8CFC-4F4B-AB03-8CE4B8A94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04ADA84-3420-4994-B3CC-A07899BE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C3F11-7150-4341-BC3C-FA8CAA987325}" type="datetimeFigureOut">
              <a:rPr lang="hr-HR" smtClean="0"/>
              <a:t>16.3.2020.</a:t>
            </a:fld>
            <a:endParaRPr lang="hr-HR"/>
          </a:p>
        </p:txBody>
      </p:sp>
      <p:sp>
        <p:nvSpPr>
          <p:cNvPr id="5" name="Rezervirano mjesto podnožja 4">
            <a:extLst>
              <a:ext uri="{FF2B5EF4-FFF2-40B4-BE49-F238E27FC236}">
                <a16:creationId xmlns:a16="http://schemas.microsoft.com/office/drawing/2014/main" id="{49C628E8-6619-4EE1-A441-B5553738A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A92AE507-6DE2-4AC3-9875-FB24B6446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B902C-4791-4BE8-8A03-BAC23A23F967}" type="slidenum">
              <a:rPr lang="hr-HR" smtClean="0"/>
              <a:t>‹#›</a:t>
            </a:fld>
            <a:endParaRPr lang="hr-HR"/>
          </a:p>
        </p:txBody>
      </p:sp>
    </p:spTree>
    <p:extLst>
      <p:ext uri="{BB962C8B-B14F-4D97-AF65-F5344CB8AC3E}">
        <p14:creationId xmlns:p14="http://schemas.microsoft.com/office/powerpoint/2010/main" val="20492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zo.gov.hr/vijesti/nastava-na-daljinu-raspored/3597"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951B4123-4553-4C5C-A196-493061C5B5AB}"/>
              </a:ext>
            </a:extLst>
          </p:cNvPr>
          <p:cNvSpPr txBox="1">
            <a:spLocks/>
          </p:cNvSpPr>
          <p:nvPr/>
        </p:nvSpPr>
        <p:spPr>
          <a:xfrm>
            <a:off x="6585882" y="4267832"/>
            <a:ext cx="4805996" cy="14014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7200" b="1">
                <a:solidFill>
                  <a:srgbClr val="000099"/>
                </a:solidFill>
                <a:latin typeface="Aharoni" panose="02010803020104030203" pitchFamily="2" charset="-79"/>
                <a:cs typeface="Aharoni" panose="02010803020104030203" pitchFamily="2" charset="-79"/>
              </a:rPr>
              <a:t>MS TEAMS</a:t>
            </a:r>
          </a:p>
        </p:txBody>
      </p:sp>
      <p:sp>
        <p:nvSpPr>
          <p:cNvPr id="1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Slika 2">
            <a:extLst>
              <a:ext uri="{FF2B5EF4-FFF2-40B4-BE49-F238E27FC236}">
                <a16:creationId xmlns:a16="http://schemas.microsoft.com/office/drawing/2014/main" id="{BC3011C0-6427-4BBD-A683-439DE881ACA0}"/>
              </a:ext>
            </a:extLst>
          </p:cNvPr>
          <p:cNvPicPr>
            <a:picLocks noChangeAspect="1"/>
          </p:cNvPicPr>
          <p:nvPr/>
        </p:nvPicPr>
        <p:blipFill rotWithShape="1">
          <a:blip r:embed="rId3">
            <a:alphaModFix/>
          </a:blip>
          <a:srcRect l="1628" r="420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3293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2A56A5-41B9-4DC4-8EC8-471D9FB69E75}"/>
              </a:ext>
            </a:extLst>
          </p:cNvPr>
          <p:cNvSpPr>
            <a:spLocks noGrp="1"/>
          </p:cNvSpPr>
          <p:nvPr>
            <p:ph type="title"/>
          </p:nvPr>
        </p:nvSpPr>
        <p:spPr>
          <a:xfrm>
            <a:off x="1129146" y="145473"/>
            <a:ext cx="10515600" cy="1325563"/>
          </a:xfrm>
        </p:spPr>
        <p:txBody>
          <a:bodyPr/>
          <a:lstStyle/>
          <a:p>
            <a:r>
              <a:rPr lang="hr-HR"/>
              <a:t>Možete odabrati i </a:t>
            </a:r>
            <a:r>
              <a:rPr lang="hr-HR" b="1" i="1"/>
              <a:t>Bilježnica za predmete</a:t>
            </a:r>
          </a:p>
        </p:txBody>
      </p:sp>
      <p:pic>
        <p:nvPicPr>
          <p:cNvPr id="4" name="Rezervirano mjesto sadržaja 3">
            <a:extLst>
              <a:ext uri="{FF2B5EF4-FFF2-40B4-BE49-F238E27FC236}">
                <a16:creationId xmlns:a16="http://schemas.microsoft.com/office/drawing/2014/main" id="{98F7A93C-4BC4-47D8-93E5-6749B10D02D4}"/>
              </a:ext>
            </a:extLst>
          </p:cNvPr>
          <p:cNvPicPr>
            <a:picLocks noGrp="1" noChangeAspect="1"/>
          </p:cNvPicPr>
          <p:nvPr>
            <p:ph idx="1"/>
          </p:nvPr>
        </p:nvPicPr>
        <p:blipFill>
          <a:blip r:embed="rId2"/>
          <a:stretch>
            <a:fillRect/>
          </a:stretch>
        </p:blipFill>
        <p:spPr>
          <a:xfrm>
            <a:off x="-8032" y="1293629"/>
            <a:ext cx="12200032" cy="5418898"/>
          </a:xfrm>
          <a:prstGeom prst="rect">
            <a:avLst/>
          </a:prstGeom>
        </p:spPr>
      </p:pic>
      <p:sp>
        <p:nvSpPr>
          <p:cNvPr id="5" name="Pravokutnik: zaobljeni kutovi 4">
            <a:extLst>
              <a:ext uri="{FF2B5EF4-FFF2-40B4-BE49-F238E27FC236}">
                <a16:creationId xmlns:a16="http://schemas.microsoft.com/office/drawing/2014/main" id="{27315A68-C444-4EA2-9F9C-1ADE67568017}"/>
              </a:ext>
            </a:extLst>
          </p:cNvPr>
          <p:cNvSpPr/>
          <p:nvPr/>
        </p:nvSpPr>
        <p:spPr>
          <a:xfrm>
            <a:off x="8354291" y="1143000"/>
            <a:ext cx="2244436" cy="1143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45477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E99811-20EE-4C70-962B-D1C0628E9852}"/>
              </a:ext>
            </a:extLst>
          </p:cNvPr>
          <p:cNvSpPr>
            <a:spLocks noGrp="1"/>
          </p:cNvSpPr>
          <p:nvPr>
            <p:ph type="title"/>
          </p:nvPr>
        </p:nvSpPr>
        <p:spPr>
          <a:xfrm>
            <a:off x="955623" y="0"/>
            <a:ext cx="11922177" cy="1643557"/>
          </a:xfrm>
        </p:spPr>
        <p:txBody>
          <a:bodyPr>
            <a:normAutofit/>
          </a:bodyPr>
          <a:lstStyle/>
          <a:p>
            <a:r>
              <a:rPr lang="hr-HR" sz="3700" b="1" dirty="0"/>
              <a:t>Ako je bilježnica već stvorena kao u prethodnom primjeru, </a:t>
            </a:r>
            <a:r>
              <a:rPr lang="hr-HR" sz="3700" b="1" dirty="0">
                <a:solidFill>
                  <a:srgbClr val="FF0000"/>
                </a:solidFill>
              </a:rPr>
              <a:t>automatski će povući sve članove tima </a:t>
            </a:r>
            <a:r>
              <a:rPr lang="hr-HR" sz="3700" b="1" dirty="0"/>
              <a:t>– sve učenike.</a:t>
            </a:r>
          </a:p>
        </p:txBody>
      </p:sp>
      <p:sp>
        <p:nvSpPr>
          <p:cNvPr id="3" name="Rezervirano mjesto sadržaja 2">
            <a:extLst>
              <a:ext uri="{FF2B5EF4-FFF2-40B4-BE49-F238E27FC236}">
                <a16:creationId xmlns:a16="http://schemas.microsoft.com/office/drawing/2014/main" id="{17ABF094-158C-4338-B4AE-A978465F9854}"/>
              </a:ext>
            </a:extLst>
          </p:cNvPr>
          <p:cNvSpPr>
            <a:spLocks noGrp="1"/>
          </p:cNvSpPr>
          <p:nvPr>
            <p:ph idx="1"/>
          </p:nvPr>
        </p:nvSpPr>
        <p:spPr>
          <a:xfrm>
            <a:off x="1607677" y="1487306"/>
            <a:ext cx="12745137" cy="1448753"/>
          </a:xfrm>
        </p:spPr>
        <p:txBody>
          <a:bodyPr>
            <a:normAutofit/>
          </a:bodyPr>
          <a:lstStyle/>
          <a:p>
            <a:pPr marL="0" indent="0">
              <a:buNone/>
            </a:pPr>
            <a:r>
              <a:rPr lang="hr-HR" sz="3600" dirty="0"/>
              <a:t>Ako bilježnica za taj određeni tim još nije stvorena,</a:t>
            </a:r>
            <a:br>
              <a:rPr lang="hr-HR" sz="3600" dirty="0"/>
            </a:br>
            <a:r>
              <a:rPr lang="hr-HR" sz="3600" dirty="0"/>
              <a:t> a potrebna Vam je, možete ju sami stvoriti.</a:t>
            </a:r>
          </a:p>
        </p:txBody>
      </p:sp>
      <p:pic>
        <p:nvPicPr>
          <p:cNvPr id="7" name="Slika 6">
            <a:extLst>
              <a:ext uri="{FF2B5EF4-FFF2-40B4-BE49-F238E27FC236}">
                <a16:creationId xmlns:a16="http://schemas.microsoft.com/office/drawing/2014/main" id="{1752A1EF-CAD1-4F91-8FA3-D0BE82C42A3B}"/>
              </a:ext>
            </a:extLst>
          </p:cNvPr>
          <p:cNvPicPr>
            <a:picLocks noChangeAspect="1"/>
          </p:cNvPicPr>
          <p:nvPr/>
        </p:nvPicPr>
        <p:blipFill>
          <a:blip r:embed="rId2"/>
          <a:stretch>
            <a:fillRect/>
          </a:stretch>
        </p:blipFill>
        <p:spPr>
          <a:xfrm>
            <a:off x="1890031" y="2722795"/>
            <a:ext cx="6943725" cy="4019550"/>
          </a:xfrm>
          <a:prstGeom prst="rect">
            <a:avLst/>
          </a:prstGeom>
        </p:spPr>
      </p:pic>
      <p:cxnSp>
        <p:nvCxnSpPr>
          <p:cNvPr id="5" name="Ravni poveznik sa strelicom 4">
            <a:extLst>
              <a:ext uri="{FF2B5EF4-FFF2-40B4-BE49-F238E27FC236}">
                <a16:creationId xmlns:a16="http://schemas.microsoft.com/office/drawing/2014/main" id="{503CF7D5-1AED-4CD4-8E34-ADEF86ED64FB}"/>
              </a:ext>
            </a:extLst>
          </p:cNvPr>
          <p:cNvCxnSpPr/>
          <p:nvPr/>
        </p:nvCxnSpPr>
        <p:spPr>
          <a:xfrm flipH="1">
            <a:off x="8490857" y="4765221"/>
            <a:ext cx="13552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50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042AE9-D8B8-4682-B1F9-96A97D6E527B}"/>
              </a:ext>
            </a:extLst>
          </p:cNvPr>
          <p:cNvSpPr>
            <a:spLocks noGrp="1"/>
          </p:cNvSpPr>
          <p:nvPr>
            <p:ph type="title"/>
          </p:nvPr>
        </p:nvSpPr>
        <p:spPr>
          <a:xfrm>
            <a:off x="1050471" y="0"/>
            <a:ext cx="10515600" cy="1325563"/>
          </a:xfrm>
        </p:spPr>
        <p:txBody>
          <a:bodyPr/>
          <a:lstStyle/>
          <a:p>
            <a:r>
              <a:rPr lang="hr-HR" dirty="0"/>
              <a:t>Kad je bilježnica za predmete stvorena</a:t>
            </a:r>
          </a:p>
        </p:txBody>
      </p:sp>
      <p:sp>
        <p:nvSpPr>
          <p:cNvPr id="3" name="Rezervirano mjesto sadržaja 2">
            <a:extLst>
              <a:ext uri="{FF2B5EF4-FFF2-40B4-BE49-F238E27FC236}">
                <a16:creationId xmlns:a16="http://schemas.microsoft.com/office/drawing/2014/main" id="{B801EAFA-648F-4C53-8E4E-401456D52960}"/>
              </a:ext>
            </a:extLst>
          </p:cNvPr>
          <p:cNvSpPr>
            <a:spLocks noGrp="1"/>
          </p:cNvSpPr>
          <p:nvPr>
            <p:ph idx="1"/>
          </p:nvPr>
        </p:nvSpPr>
        <p:spPr>
          <a:xfrm>
            <a:off x="200674" y="1058182"/>
            <a:ext cx="11991325" cy="1717675"/>
          </a:xfrm>
        </p:spPr>
        <p:txBody>
          <a:bodyPr>
            <a:normAutofit/>
          </a:bodyPr>
          <a:lstStyle/>
          <a:p>
            <a:r>
              <a:rPr lang="hr-HR" sz="3600" dirty="0"/>
              <a:t>Treba u njoj </a:t>
            </a:r>
            <a:r>
              <a:rPr lang="hr-HR" sz="3600" b="1" dirty="0">
                <a:solidFill>
                  <a:srgbClr val="FF0000"/>
                </a:solidFill>
              </a:rPr>
              <a:t>dodati stranice – za svaki predmet</a:t>
            </a:r>
          </a:p>
          <a:p>
            <a:r>
              <a:rPr lang="hr-HR" sz="3600" dirty="0"/>
              <a:t>Prijedlog je i </a:t>
            </a:r>
            <a:r>
              <a:rPr lang="hr-HR" sz="3600" b="1" dirty="0">
                <a:solidFill>
                  <a:srgbClr val="FF0000"/>
                </a:solidFill>
              </a:rPr>
              <a:t>za Sat razrednika </a:t>
            </a:r>
            <a:r>
              <a:rPr lang="hr-HR" sz="3600" dirty="0"/>
              <a:t>–za pisanje potrebnih uputa</a:t>
            </a:r>
          </a:p>
        </p:txBody>
      </p:sp>
      <p:pic>
        <p:nvPicPr>
          <p:cNvPr id="4" name="Slika 3">
            <a:extLst>
              <a:ext uri="{FF2B5EF4-FFF2-40B4-BE49-F238E27FC236}">
                <a16:creationId xmlns:a16="http://schemas.microsoft.com/office/drawing/2014/main" id="{C0E19FD2-3BA4-43B8-8F8F-029BA226C411}"/>
              </a:ext>
            </a:extLst>
          </p:cNvPr>
          <p:cNvPicPr>
            <a:picLocks noChangeAspect="1"/>
          </p:cNvPicPr>
          <p:nvPr/>
        </p:nvPicPr>
        <p:blipFill>
          <a:blip r:embed="rId2"/>
          <a:stretch>
            <a:fillRect/>
          </a:stretch>
        </p:blipFill>
        <p:spPr>
          <a:xfrm>
            <a:off x="200674" y="2972481"/>
            <a:ext cx="11790652" cy="3638705"/>
          </a:xfrm>
          <a:prstGeom prst="rect">
            <a:avLst/>
          </a:prstGeom>
        </p:spPr>
      </p:pic>
    </p:spTree>
    <p:extLst>
      <p:ext uri="{BB962C8B-B14F-4D97-AF65-F5344CB8AC3E}">
        <p14:creationId xmlns:p14="http://schemas.microsoft.com/office/powerpoint/2010/main" val="50375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B5E390-60B9-429F-9CB6-64840580ED2C}"/>
              </a:ext>
            </a:extLst>
          </p:cNvPr>
          <p:cNvSpPr>
            <a:spLocks noGrp="1"/>
          </p:cNvSpPr>
          <p:nvPr>
            <p:ph type="title"/>
          </p:nvPr>
        </p:nvSpPr>
        <p:spPr>
          <a:xfrm>
            <a:off x="838200" y="365125"/>
            <a:ext cx="6215743" cy="1325563"/>
          </a:xfrm>
        </p:spPr>
        <p:txBody>
          <a:bodyPr/>
          <a:lstStyle/>
          <a:p>
            <a:r>
              <a:rPr lang="hr-HR" dirty="0">
                <a:solidFill>
                  <a:srgbClr val="FF0000"/>
                </a:solidFill>
                <a:effectLst>
                  <a:outerShdw blurRad="38100" dist="38100" dir="2700000" algn="tl">
                    <a:srgbClr val="000000">
                      <a:alpha val="43137"/>
                    </a:srgbClr>
                  </a:outerShdw>
                </a:effectLst>
              </a:rPr>
              <a:t>Nova stranica</a:t>
            </a:r>
            <a:br>
              <a:rPr lang="hr-HR" dirty="0"/>
            </a:br>
            <a:r>
              <a:rPr lang="hr-HR" dirty="0"/>
              <a:t>(za pojedini predmet)</a:t>
            </a:r>
          </a:p>
        </p:txBody>
      </p:sp>
      <p:sp>
        <p:nvSpPr>
          <p:cNvPr id="3" name="Rezervirano mjesto sadržaja 2">
            <a:extLst>
              <a:ext uri="{FF2B5EF4-FFF2-40B4-BE49-F238E27FC236}">
                <a16:creationId xmlns:a16="http://schemas.microsoft.com/office/drawing/2014/main" id="{C20CEC01-24CA-4E8C-93C6-D11996706351}"/>
              </a:ext>
            </a:extLst>
          </p:cNvPr>
          <p:cNvSpPr>
            <a:spLocks noGrp="1"/>
          </p:cNvSpPr>
          <p:nvPr>
            <p:ph idx="1"/>
          </p:nvPr>
        </p:nvSpPr>
        <p:spPr>
          <a:xfrm>
            <a:off x="277586" y="1825625"/>
            <a:ext cx="6776357" cy="4351338"/>
          </a:xfrm>
        </p:spPr>
        <p:txBody>
          <a:bodyPr>
            <a:noAutofit/>
          </a:bodyPr>
          <a:lstStyle/>
          <a:p>
            <a:r>
              <a:rPr lang="hr-HR" sz="4400" b="1" dirty="0">
                <a:solidFill>
                  <a:srgbClr val="000099"/>
                </a:solidFill>
                <a:effectLst>
                  <a:outerShdw blurRad="38100" dist="38100" dir="2700000" algn="tl">
                    <a:srgbClr val="000000">
                      <a:alpha val="43137"/>
                    </a:srgbClr>
                  </a:outerShdw>
                </a:effectLst>
              </a:rPr>
              <a:t>VAŽNO</a:t>
            </a:r>
            <a:r>
              <a:rPr lang="hr-HR" sz="4400" dirty="0"/>
              <a:t> ih je dodati u </a:t>
            </a:r>
            <a:r>
              <a:rPr lang="hr-HR" sz="4400" b="1" dirty="0"/>
              <a:t>Biblioteci sadržaja </a:t>
            </a:r>
            <a:r>
              <a:rPr lang="hr-HR" sz="4400" dirty="0"/>
              <a:t>, </a:t>
            </a:r>
            <a:br>
              <a:rPr lang="hr-HR" sz="4400" dirty="0"/>
            </a:br>
            <a:r>
              <a:rPr lang="hr-HR" sz="4400" dirty="0"/>
              <a:t>u </a:t>
            </a:r>
            <a:r>
              <a:rPr lang="hr-HR" sz="4400" dirty="0" err="1"/>
              <a:t>podsekciji</a:t>
            </a:r>
            <a:r>
              <a:rPr lang="hr-HR" sz="4400" dirty="0"/>
              <a:t> </a:t>
            </a:r>
            <a:br>
              <a:rPr lang="hr-HR" sz="4400" dirty="0"/>
            </a:br>
            <a:r>
              <a:rPr lang="hr-HR" sz="4400" b="1" dirty="0"/>
              <a:t>Korištenje biblioteke</a:t>
            </a:r>
          </a:p>
          <a:p>
            <a:r>
              <a:rPr lang="hr-HR" sz="4400" b="1" dirty="0">
                <a:solidFill>
                  <a:srgbClr val="FF0000"/>
                </a:solidFill>
              </a:rPr>
              <a:t>Jer je to prostor koji učenici ne mogu uređivati, već samo čitati.</a:t>
            </a:r>
          </a:p>
          <a:p>
            <a:endParaRPr lang="hr-HR" sz="4400" dirty="0"/>
          </a:p>
        </p:txBody>
      </p:sp>
      <p:pic>
        <p:nvPicPr>
          <p:cNvPr id="4" name="Slika 3">
            <a:extLst>
              <a:ext uri="{FF2B5EF4-FFF2-40B4-BE49-F238E27FC236}">
                <a16:creationId xmlns:a16="http://schemas.microsoft.com/office/drawing/2014/main" id="{663A988D-445D-43EB-A55E-FF9F1EC968E4}"/>
              </a:ext>
            </a:extLst>
          </p:cNvPr>
          <p:cNvPicPr>
            <a:picLocks noChangeAspect="1"/>
          </p:cNvPicPr>
          <p:nvPr/>
        </p:nvPicPr>
        <p:blipFill>
          <a:blip r:embed="rId2"/>
          <a:stretch>
            <a:fillRect/>
          </a:stretch>
        </p:blipFill>
        <p:spPr>
          <a:xfrm>
            <a:off x="7315200" y="-1"/>
            <a:ext cx="4876800" cy="6686291"/>
          </a:xfrm>
          <a:prstGeom prst="rect">
            <a:avLst/>
          </a:prstGeom>
        </p:spPr>
      </p:pic>
      <p:sp>
        <p:nvSpPr>
          <p:cNvPr id="5" name="Pravokutnik: zaobljeni kutovi 4">
            <a:extLst>
              <a:ext uri="{FF2B5EF4-FFF2-40B4-BE49-F238E27FC236}">
                <a16:creationId xmlns:a16="http://schemas.microsoft.com/office/drawing/2014/main" id="{181AF878-55F7-4332-8C94-960A4967E760}"/>
              </a:ext>
            </a:extLst>
          </p:cNvPr>
          <p:cNvSpPr/>
          <p:nvPr/>
        </p:nvSpPr>
        <p:spPr>
          <a:xfrm>
            <a:off x="9753600" y="6041570"/>
            <a:ext cx="1823357" cy="8164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7" name="Ravni poveznik sa strelicom 6">
            <a:extLst>
              <a:ext uri="{FF2B5EF4-FFF2-40B4-BE49-F238E27FC236}">
                <a16:creationId xmlns:a16="http://schemas.microsoft.com/office/drawing/2014/main" id="{D90D56A0-FB08-4346-AF77-6ABBB59FA5BA}"/>
              </a:ext>
            </a:extLst>
          </p:cNvPr>
          <p:cNvCxnSpPr/>
          <p:nvPr/>
        </p:nvCxnSpPr>
        <p:spPr>
          <a:xfrm>
            <a:off x="6215743" y="6653632"/>
            <a:ext cx="353785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90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87201E-8B7F-4FC0-AE85-2756E17E685E}"/>
              </a:ext>
            </a:extLst>
          </p:cNvPr>
          <p:cNvSpPr>
            <a:spLocks noGrp="1"/>
          </p:cNvSpPr>
          <p:nvPr>
            <p:ph type="title"/>
          </p:nvPr>
        </p:nvSpPr>
        <p:spPr>
          <a:xfrm>
            <a:off x="506186" y="365125"/>
            <a:ext cx="11685813" cy="1722742"/>
          </a:xfrm>
        </p:spPr>
        <p:txBody>
          <a:bodyPr>
            <a:normAutofit fontScale="90000"/>
          </a:bodyPr>
          <a:lstStyle/>
          <a:p>
            <a:r>
              <a:rPr lang="hr-HR" dirty="0"/>
              <a:t>Kad postoje stranice za predmete, </a:t>
            </a:r>
            <a:br>
              <a:rPr lang="hr-HR" dirty="0"/>
            </a:br>
            <a:r>
              <a:rPr lang="hr-HR" b="1" dirty="0"/>
              <a:t>pri otvaranju </a:t>
            </a:r>
            <a:r>
              <a:rPr lang="hr-HR" b="1" i="1" dirty="0">
                <a:solidFill>
                  <a:srgbClr val="000099"/>
                </a:solidFill>
              </a:rPr>
              <a:t>Bilježnice za predmete </a:t>
            </a:r>
            <a:r>
              <a:rPr lang="hr-HR" dirty="0"/>
              <a:t>(klikom)</a:t>
            </a:r>
            <a:br>
              <a:rPr lang="hr-HR" b="1" i="1" dirty="0"/>
            </a:br>
            <a:r>
              <a:rPr lang="hr-HR" dirty="0"/>
              <a:t>otvorit će se </a:t>
            </a:r>
            <a:r>
              <a:rPr lang="hr-HR" b="1" dirty="0"/>
              <a:t>prva po redu </a:t>
            </a:r>
            <a:r>
              <a:rPr lang="hr-HR" dirty="0"/>
              <a:t>(ovdje je izrađena „Hrvatski jezik”) zato treba kliknuti na </a:t>
            </a:r>
            <a:r>
              <a:rPr lang="hr-HR" b="1" i="1" dirty="0">
                <a:solidFill>
                  <a:srgbClr val="FF0000"/>
                </a:solidFill>
              </a:rPr>
              <a:t>strelicu</a:t>
            </a:r>
          </a:p>
        </p:txBody>
      </p:sp>
      <p:pic>
        <p:nvPicPr>
          <p:cNvPr id="4" name="Rezervirano mjesto sadržaja 3">
            <a:extLst>
              <a:ext uri="{FF2B5EF4-FFF2-40B4-BE49-F238E27FC236}">
                <a16:creationId xmlns:a16="http://schemas.microsoft.com/office/drawing/2014/main" id="{EB26D7F4-68D7-4944-8133-5869F2F12A90}"/>
              </a:ext>
            </a:extLst>
          </p:cNvPr>
          <p:cNvPicPr>
            <a:picLocks noGrp="1" noChangeAspect="1"/>
          </p:cNvPicPr>
          <p:nvPr>
            <p:ph idx="1"/>
          </p:nvPr>
        </p:nvPicPr>
        <p:blipFill>
          <a:blip r:embed="rId2"/>
          <a:stretch>
            <a:fillRect/>
          </a:stretch>
        </p:blipFill>
        <p:spPr>
          <a:xfrm>
            <a:off x="3442854" y="2757338"/>
            <a:ext cx="8749145" cy="5312607"/>
          </a:xfrm>
          <a:prstGeom prst="rect">
            <a:avLst/>
          </a:prstGeom>
        </p:spPr>
      </p:pic>
      <p:sp>
        <p:nvSpPr>
          <p:cNvPr id="5" name="Elipsa 4">
            <a:extLst>
              <a:ext uri="{FF2B5EF4-FFF2-40B4-BE49-F238E27FC236}">
                <a16:creationId xmlns:a16="http://schemas.microsoft.com/office/drawing/2014/main" id="{E4B22836-E63A-455A-BEE4-2140AF8F9BC6}"/>
              </a:ext>
            </a:extLst>
          </p:cNvPr>
          <p:cNvSpPr/>
          <p:nvPr/>
        </p:nvSpPr>
        <p:spPr>
          <a:xfrm>
            <a:off x="3573279" y="5655477"/>
            <a:ext cx="1674129" cy="1129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37482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5BF6302A-49B0-4AC4-94E4-A32ADC14E0DE}"/>
              </a:ext>
            </a:extLst>
          </p:cNvPr>
          <p:cNvPicPr>
            <a:picLocks noChangeAspect="1"/>
          </p:cNvPicPr>
          <p:nvPr/>
        </p:nvPicPr>
        <p:blipFill rotWithShape="1">
          <a:blip r:embed="rId2"/>
          <a:srcRect l="34602" t="23778" r="15966"/>
          <a:stretch/>
        </p:blipFill>
        <p:spPr>
          <a:xfrm>
            <a:off x="4617720" y="1157481"/>
            <a:ext cx="7574280" cy="5548119"/>
          </a:xfrm>
          <a:prstGeom prst="rect">
            <a:avLst/>
          </a:prstGeom>
        </p:spPr>
      </p:pic>
      <p:sp>
        <p:nvSpPr>
          <p:cNvPr id="5" name="Elipsa 4">
            <a:extLst>
              <a:ext uri="{FF2B5EF4-FFF2-40B4-BE49-F238E27FC236}">
                <a16:creationId xmlns:a16="http://schemas.microsoft.com/office/drawing/2014/main" id="{A3300F82-A560-42B3-B54F-0F0A98008575}"/>
              </a:ext>
            </a:extLst>
          </p:cNvPr>
          <p:cNvSpPr/>
          <p:nvPr/>
        </p:nvSpPr>
        <p:spPr>
          <a:xfrm>
            <a:off x="5130883" y="2046790"/>
            <a:ext cx="1156384" cy="1099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kstniOkvir 5">
            <a:extLst>
              <a:ext uri="{FF2B5EF4-FFF2-40B4-BE49-F238E27FC236}">
                <a16:creationId xmlns:a16="http://schemas.microsoft.com/office/drawing/2014/main" id="{38E4B7AD-1FC5-47B0-BAF1-5E1A117BD604}"/>
              </a:ext>
            </a:extLst>
          </p:cNvPr>
          <p:cNvSpPr txBox="1"/>
          <p:nvPr/>
        </p:nvSpPr>
        <p:spPr>
          <a:xfrm>
            <a:off x="229101" y="2587676"/>
            <a:ext cx="7345180" cy="2554545"/>
          </a:xfrm>
          <a:prstGeom prst="rect">
            <a:avLst/>
          </a:prstGeom>
          <a:noFill/>
        </p:spPr>
        <p:txBody>
          <a:bodyPr wrap="square" rtlCol="0" anchor="t">
            <a:spAutoFit/>
          </a:bodyPr>
          <a:lstStyle/>
          <a:p>
            <a:r>
              <a:rPr lang="hr-HR" sz="4000" b="1"/>
              <a:t>Klikom na strelicu</a:t>
            </a:r>
            <a:br>
              <a:rPr lang="hr-HR" sz="4000"/>
            </a:br>
            <a:r>
              <a:rPr lang="hr-HR" sz="4000" b="1"/>
              <a:t>prikazat će Vam se </a:t>
            </a:r>
            <a:br>
              <a:rPr lang="hr-HR" sz="4000" b="1"/>
            </a:br>
            <a:r>
              <a:rPr lang="hr-HR" sz="4000" b="1"/>
              <a:t>cijeli sadržaj bilježnice </a:t>
            </a:r>
            <a:br>
              <a:rPr lang="hr-HR" sz="4000" b="1"/>
            </a:br>
            <a:r>
              <a:rPr lang="hr-HR" sz="4000"/>
              <a:t>(slika na sljedećem slajdu).</a:t>
            </a:r>
          </a:p>
        </p:txBody>
      </p:sp>
    </p:spTree>
    <p:extLst>
      <p:ext uri="{BB962C8B-B14F-4D97-AF65-F5344CB8AC3E}">
        <p14:creationId xmlns:p14="http://schemas.microsoft.com/office/powerpoint/2010/main" val="181549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43F02BD-53A1-4B79-B866-BF30702BF41B}"/>
              </a:ext>
            </a:extLst>
          </p:cNvPr>
          <p:cNvSpPr>
            <a:spLocks noGrp="1"/>
          </p:cNvSpPr>
          <p:nvPr>
            <p:ph type="title"/>
          </p:nvPr>
        </p:nvSpPr>
        <p:spPr>
          <a:xfrm>
            <a:off x="9105267" y="463938"/>
            <a:ext cx="3084998" cy="5590095"/>
          </a:xfrm>
        </p:spPr>
        <p:txBody>
          <a:bodyPr vert="horz" lIns="91440" tIns="45720" rIns="91440" bIns="45720" rtlCol="0" anchor="ctr">
            <a:normAutofit/>
          </a:bodyPr>
          <a:lstStyle/>
          <a:p>
            <a:r>
              <a:rPr lang="en-US" b="1" dirty="0">
                <a:solidFill>
                  <a:srgbClr val="FF99FF"/>
                </a:solidFill>
              </a:rPr>
              <a:t>Tad </a:t>
            </a:r>
            <a:r>
              <a:rPr lang="en-US" b="1" dirty="0" err="1">
                <a:solidFill>
                  <a:srgbClr val="FF99FF"/>
                </a:solidFill>
              </a:rPr>
              <a:t>će</a:t>
            </a:r>
            <a:r>
              <a:rPr lang="en-US" b="1" dirty="0">
                <a:solidFill>
                  <a:srgbClr val="FF99FF"/>
                </a:solidFill>
              </a:rPr>
              <a:t> se </a:t>
            </a:r>
            <a:r>
              <a:rPr lang="en-US" b="1" dirty="0" err="1">
                <a:solidFill>
                  <a:srgbClr val="FF99FF"/>
                </a:solidFill>
              </a:rPr>
              <a:t>pojaviti</a:t>
            </a:r>
            <a:r>
              <a:rPr lang="en-US" b="1" dirty="0">
                <a:solidFill>
                  <a:srgbClr val="FF99FF"/>
                </a:solidFill>
              </a:rPr>
              <a:t> </a:t>
            </a:r>
            <a:r>
              <a:rPr lang="en-US" b="1" dirty="0" err="1">
                <a:solidFill>
                  <a:srgbClr val="FF99FF"/>
                </a:solidFill>
              </a:rPr>
              <a:t>popis</a:t>
            </a:r>
            <a:r>
              <a:rPr lang="en-US" b="1" dirty="0">
                <a:solidFill>
                  <a:srgbClr val="FF99FF"/>
                </a:solidFill>
              </a:rPr>
              <a:t> </a:t>
            </a:r>
            <a:r>
              <a:rPr lang="en-US" b="1" dirty="0" err="1">
                <a:solidFill>
                  <a:srgbClr val="FF99FF"/>
                </a:solidFill>
              </a:rPr>
              <a:t>svih</a:t>
            </a:r>
            <a:r>
              <a:rPr lang="en-US" b="1" dirty="0">
                <a:solidFill>
                  <a:srgbClr val="FF99FF"/>
                </a:solidFill>
              </a:rPr>
              <a:t> </a:t>
            </a:r>
            <a:r>
              <a:rPr lang="hr-HR" b="1" dirty="0">
                <a:solidFill>
                  <a:srgbClr val="FF99FF"/>
                </a:solidFill>
              </a:rPr>
              <a:t>predmeta (stranica) u bilježnici</a:t>
            </a:r>
            <a:endParaRPr lang="en-US" b="1" dirty="0">
              <a:solidFill>
                <a:srgbClr val="FF99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a:extLst>
              <a:ext uri="{FF2B5EF4-FFF2-40B4-BE49-F238E27FC236}">
                <a16:creationId xmlns:a16="http://schemas.microsoft.com/office/drawing/2014/main" id="{93730BE6-606B-441E-AD1E-8B6C79563868}"/>
              </a:ext>
            </a:extLst>
          </p:cNvPr>
          <p:cNvPicPr>
            <a:picLocks noGrp="1" noChangeAspect="1"/>
          </p:cNvPicPr>
          <p:nvPr>
            <p:ph idx="1"/>
          </p:nvPr>
        </p:nvPicPr>
        <p:blipFill rotWithShape="1">
          <a:blip r:embed="rId2"/>
          <a:srcRect t="13053" b="12570"/>
          <a:stretch/>
        </p:blipFill>
        <p:spPr>
          <a:xfrm>
            <a:off x="359230" y="463938"/>
            <a:ext cx="8263140" cy="5744838"/>
          </a:xfrm>
          <a:prstGeom prst="rect">
            <a:avLst/>
          </a:prstGeom>
          <a:effectLst/>
        </p:spPr>
      </p:pic>
    </p:spTree>
    <p:extLst>
      <p:ext uri="{BB962C8B-B14F-4D97-AF65-F5344CB8AC3E}">
        <p14:creationId xmlns:p14="http://schemas.microsoft.com/office/powerpoint/2010/main" val="105042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C618E9-293C-4503-A1F4-D2FFB6044960}"/>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123C876A-2996-4C88-8666-19FC7767CE6A}"/>
              </a:ext>
            </a:extLst>
          </p:cNvPr>
          <p:cNvPicPr>
            <a:picLocks noGrp="1" noChangeAspect="1"/>
          </p:cNvPicPr>
          <p:nvPr>
            <p:ph idx="1"/>
          </p:nvPr>
        </p:nvPicPr>
        <p:blipFill>
          <a:blip r:embed="rId2"/>
          <a:stretch>
            <a:fillRect/>
          </a:stretch>
        </p:blipFill>
        <p:spPr>
          <a:xfrm>
            <a:off x="-1" y="0"/>
            <a:ext cx="9393382" cy="8998527"/>
          </a:xfrm>
          <a:prstGeom prst="rect">
            <a:avLst/>
          </a:prstGeom>
        </p:spPr>
      </p:pic>
      <p:sp>
        <p:nvSpPr>
          <p:cNvPr id="5" name="Pravokutnik: zaobljeni kutovi 4">
            <a:extLst>
              <a:ext uri="{FF2B5EF4-FFF2-40B4-BE49-F238E27FC236}">
                <a16:creationId xmlns:a16="http://schemas.microsoft.com/office/drawing/2014/main" id="{2B338911-3A51-4A01-892B-2E065ADF6788}"/>
              </a:ext>
            </a:extLst>
          </p:cNvPr>
          <p:cNvSpPr/>
          <p:nvPr/>
        </p:nvSpPr>
        <p:spPr>
          <a:xfrm>
            <a:off x="4455145" y="2197761"/>
            <a:ext cx="8051648" cy="5417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3200"/>
              <a:t>U ovoj bilježnici 3 su sekcije:</a:t>
            </a:r>
          </a:p>
          <a:p>
            <a:endParaRPr lang="hr-HR" sz="3200"/>
          </a:p>
          <a:p>
            <a:r>
              <a:rPr lang="hr-HR" sz="3200"/>
              <a:t>1.  </a:t>
            </a:r>
            <a:r>
              <a:rPr lang="hr-HR" sz="3200">
                <a:solidFill>
                  <a:srgbClr val="FF99FF"/>
                </a:solidFill>
              </a:rPr>
              <a:t>Dobro došli </a:t>
            </a:r>
            <a:r>
              <a:rPr lang="hr-HR" sz="3200"/>
              <a:t>– mogu uređivati i učitelji</a:t>
            </a:r>
            <a:br>
              <a:rPr lang="hr-HR" sz="3200"/>
            </a:br>
            <a:r>
              <a:rPr lang="hr-HR" sz="3200"/>
              <a:t>                              i učenici</a:t>
            </a:r>
          </a:p>
          <a:p>
            <a:r>
              <a:rPr lang="hr-HR" sz="3200"/>
              <a:t>2.  </a:t>
            </a:r>
            <a:r>
              <a:rPr lang="hr-HR" sz="3200">
                <a:solidFill>
                  <a:srgbClr val="FF99FF"/>
                </a:solidFill>
              </a:rPr>
              <a:t>Biblioteka sadržaja </a:t>
            </a:r>
            <a:r>
              <a:rPr lang="hr-HR" sz="3200"/>
              <a:t>– uređuju učitelji, </a:t>
            </a:r>
            <a:br>
              <a:rPr lang="hr-HR" sz="3200"/>
            </a:br>
            <a:r>
              <a:rPr lang="hr-HR" sz="3200"/>
              <a:t>                        a učenici mogu samo čitati</a:t>
            </a:r>
          </a:p>
          <a:p>
            <a:r>
              <a:rPr lang="hr-HR" sz="3200"/>
              <a:t>3.  </a:t>
            </a:r>
            <a:r>
              <a:rPr lang="hr-HR" sz="3200">
                <a:solidFill>
                  <a:srgbClr val="FF99FF"/>
                </a:solidFill>
              </a:rPr>
              <a:t>Prostor za suradnju </a:t>
            </a:r>
            <a:r>
              <a:rPr lang="hr-HR" sz="3200"/>
              <a:t>- </a:t>
            </a:r>
          </a:p>
          <a:p>
            <a:r>
              <a:rPr lang="hr-HR" sz="3200"/>
              <a:t>   </a:t>
            </a:r>
            <a:r>
              <a:rPr lang="hr-HR" sz="3200">
                <a:solidFill>
                  <a:srgbClr val="FF99FF"/>
                </a:solidFill>
              </a:rPr>
              <a:t>  Popis učenika </a:t>
            </a:r>
            <a:r>
              <a:rPr lang="hr-HR" sz="3200"/>
              <a:t>– s </a:t>
            </a:r>
            <a:r>
              <a:rPr lang="hr-HR" sz="3200" err="1"/>
              <a:t>podsekcijama</a:t>
            </a:r>
            <a:endParaRPr lang="hr-HR" sz="3200"/>
          </a:p>
        </p:txBody>
      </p:sp>
      <p:cxnSp>
        <p:nvCxnSpPr>
          <p:cNvPr id="7" name="Ravni poveznik sa strelicom 6">
            <a:extLst>
              <a:ext uri="{FF2B5EF4-FFF2-40B4-BE49-F238E27FC236}">
                <a16:creationId xmlns:a16="http://schemas.microsoft.com/office/drawing/2014/main" id="{58AD10D5-CEE1-4973-8D74-D36D81FF4E7D}"/>
              </a:ext>
            </a:extLst>
          </p:cNvPr>
          <p:cNvCxnSpPr/>
          <p:nvPr/>
        </p:nvCxnSpPr>
        <p:spPr>
          <a:xfrm flipH="1" flipV="1">
            <a:off x="3432748" y="1394085"/>
            <a:ext cx="1263943" cy="29530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avni poveznik sa strelicom 7">
            <a:extLst>
              <a:ext uri="{FF2B5EF4-FFF2-40B4-BE49-F238E27FC236}">
                <a16:creationId xmlns:a16="http://schemas.microsoft.com/office/drawing/2014/main" id="{B77FC239-BE00-4762-922D-E2795A07BA36}"/>
              </a:ext>
            </a:extLst>
          </p:cNvPr>
          <p:cNvCxnSpPr>
            <a:cxnSpLocks/>
          </p:cNvCxnSpPr>
          <p:nvPr/>
        </p:nvCxnSpPr>
        <p:spPr>
          <a:xfrm flipH="1" flipV="1">
            <a:off x="2798619" y="2055814"/>
            <a:ext cx="1898072" cy="28505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vni poveznik sa strelicom 9">
            <a:extLst>
              <a:ext uri="{FF2B5EF4-FFF2-40B4-BE49-F238E27FC236}">
                <a16:creationId xmlns:a16="http://schemas.microsoft.com/office/drawing/2014/main" id="{FEC4DD2A-FA07-4189-B5AC-DBBD67C4CF99}"/>
              </a:ext>
            </a:extLst>
          </p:cNvPr>
          <p:cNvCxnSpPr>
            <a:cxnSpLocks/>
          </p:cNvCxnSpPr>
          <p:nvPr/>
        </p:nvCxnSpPr>
        <p:spPr>
          <a:xfrm flipH="1" flipV="1">
            <a:off x="2680004" y="3539813"/>
            <a:ext cx="2016687" cy="19241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66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ka 1">
            <a:extLst>
              <a:ext uri="{FF2B5EF4-FFF2-40B4-BE49-F238E27FC236}">
                <a16:creationId xmlns:a16="http://schemas.microsoft.com/office/drawing/2014/main" id="{10378C67-09C0-4DD5-9F9B-B570CE01B167}"/>
              </a:ext>
            </a:extLst>
          </p:cNvPr>
          <p:cNvPicPr>
            <a:picLocks noChangeAspect="1"/>
          </p:cNvPicPr>
          <p:nvPr/>
        </p:nvPicPr>
        <p:blipFill>
          <a:blip r:embed="rId2"/>
          <a:stretch>
            <a:fillRect/>
          </a:stretch>
        </p:blipFill>
        <p:spPr>
          <a:xfrm>
            <a:off x="643467" y="643466"/>
            <a:ext cx="10664876" cy="5571065"/>
          </a:xfrm>
          <a:prstGeom prst="rect">
            <a:avLst/>
          </a:prstGeom>
        </p:spPr>
      </p:pic>
      <p:sp>
        <p:nvSpPr>
          <p:cNvPr id="3" name="TekstniOkvir 2">
            <a:extLst>
              <a:ext uri="{FF2B5EF4-FFF2-40B4-BE49-F238E27FC236}">
                <a16:creationId xmlns:a16="http://schemas.microsoft.com/office/drawing/2014/main" id="{E0783BA7-8AC6-4744-A8C2-57F3B64D2011}"/>
              </a:ext>
            </a:extLst>
          </p:cNvPr>
          <p:cNvSpPr txBox="1"/>
          <p:nvPr/>
        </p:nvSpPr>
        <p:spPr>
          <a:xfrm>
            <a:off x="5225144" y="0"/>
            <a:ext cx="6966856" cy="1200329"/>
          </a:xfrm>
          <a:prstGeom prst="rect">
            <a:avLst/>
          </a:prstGeom>
          <a:solidFill>
            <a:schemeClr val="bg1"/>
          </a:solidFill>
        </p:spPr>
        <p:txBody>
          <a:bodyPr wrap="square" rtlCol="0">
            <a:spAutoFit/>
          </a:bodyPr>
          <a:lstStyle/>
          <a:p>
            <a:pPr algn="ctr"/>
            <a:r>
              <a:rPr lang="hr-HR" sz="3600" b="1" dirty="0">
                <a:solidFill>
                  <a:srgbClr val="000099"/>
                </a:solidFill>
              </a:rPr>
              <a:t>Upute – napisane od strane Microsofta</a:t>
            </a:r>
          </a:p>
        </p:txBody>
      </p:sp>
    </p:spTree>
    <p:extLst>
      <p:ext uri="{BB962C8B-B14F-4D97-AF65-F5344CB8AC3E}">
        <p14:creationId xmlns:p14="http://schemas.microsoft.com/office/powerpoint/2010/main" val="419304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a:extLst>
              <a:ext uri="{FF2B5EF4-FFF2-40B4-BE49-F238E27FC236}">
                <a16:creationId xmlns:a16="http://schemas.microsoft.com/office/drawing/2014/main" id="{8579057D-73C9-4397-B8F6-5CAA5E0ED719}"/>
              </a:ext>
            </a:extLst>
          </p:cNvPr>
          <p:cNvPicPr>
            <a:picLocks noGrp="1" noChangeAspect="1"/>
          </p:cNvPicPr>
          <p:nvPr>
            <p:ph idx="1"/>
          </p:nvPr>
        </p:nvPicPr>
        <p:blipFill>
          <a:blip r:embed="rId2"/>
          <a:stretch>
            <a:fillRect/>
          </a:stretch>
        </p:blipFill>
        <p:spPr>
          <a:xfrm>
            <a:off x="0" y="87457"/>
            <a:ext cx="8884182" cy="9146932"/>
          </a:xfrm>
          <a:prstGeom prst="rect">
            <a:avLst/>
          </a:prstGeom>
        </p:spPr>
      </p:pic>
      <p:sp>
        <p:nvSpPr>
          <p:cNvPr id="5" name="TekstniOkvir 4">
            <a:extLst>
              <a:ext uri="{FF2B5EF4-FFF2-40B4-BE49-F238E27FC236}">
                <a16:creationId xmlns:a16="http://schemas.microsoft.com/office/drawing/2014/main" id="{8800D8A5-CE11-4F10-8691-B286C5DF5368}"/>
              </a:ext>
            </a:extLst>
          </p:cNvPr>
          <p:cNvSpPr txBox="1"/>
          <p:nvPr/>
        </p:nvSpPr>
        <p:spPr>
          <a:xfrm>
            <a:off x="4179594" y="3138780"/>
            <a:ext cx="8212931" cy="3631763"/>
          </a:xfrm>
          <a:prstGeom prst="rect">
            <a:avLst/>
          </a:prstGeom>
          <a:noFill/>
        </p:spPr>
        <p:txBody>
          <a:bodyPr wrap="square" rtlCol="0">
            <a:spAutoFit/>
          </a:bodyPr>
          <a:lstStyle/>
          <a:p>
            <a:r>
              <a:rPr lang="hr-HR" sz="4400" dirty="0"/>
              <a:t>U sekciji </a:t>
            </a:r>
            <a:r>
              <a:rPr lang="hr-HR" sz="4400" b="1" i="1" dirty="0"/>
              <a:t>Dobro došli </a:t>
            </a:r>
            <a:r>
              <a:rPr lang="hr-HR" sz="4400" dirty="0"/>
              <a:t>nalazi se  </a:t>
            </a:r>
            <a:r>
              <a:rPr lang="hr-HR" sz="4400" b="1" dirty="0"/>
              <a:t>prazna stranica </a:t>
            </a:r>
            <a:r>
              <a:rPr lang="hr-HR" sz="4400" dirty="0"/>
              <a:t>koju mogu uređivati </a:t>
            </a:r>
            <a:r>
              <a:rPr lang="hr-HR" sz="4400" b="1" dirty="0"/>
              <a:t>i učenici i učitelji</a:t>
            </a:r>
            <a:r>
              <a:rPr lang="hr-HR" sz="4400" dirty="0"/>
              <a:t>.</a:t>
            </a:r>
          </a:p>
          <a:p>
            <a:endParaRPr lang="hr-HR" sz="1000" dirty="0"/>
          </a:p>
          <a:p>
            <a:r>
              <a:rPr lang="hr-HR" sz="4400" dirty="0"/>
              <a:t>Na toj se stranici može napisati rečenica dobrodošlice.</a:t>
            </a:r>
          </a:p>
        </p:txBody>
      </p:sp>
      <p:sp>
        <p:nvSpPr>
          <p:cNvPr id="6" name="Pravokutnik: zaobljeni kutovi 5">
            <a:extLst>
              <a:ext uri="{FF2B5EF4-FFF2-40B4-BE49-F238E27FC236}">
                <a16:creationId xmlns:a16="http://schemas.microsoft.com/office/drawing/2014/main" id="{878343E6-B0DB-4561-8D36-CE2E0A0C199C}"/>
              </a:ext>
            </a:extLst>
          </p:cNvPr>
          <p:cNvSpPr/>
          <p:nvPr/>
        </p:nvSpPr>
        <p:spPr>
          <a:xfrm>
            <a:off x="671251" y="674934"/>
            <a:ext cx="8212931" cy="115503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0590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F10890-0ECD-4657-AED0-A4DAC0622280}"/>
              </a:ext>
            </a:extLst>
          </p:cNvPr>
          <p:cNvSpPr>
            <a:spLocks noGrp="1"/>
          </p:cNvSpPr>
          <p:nvPr>
            <p:ph type="ctrTitle"/>
          </p:nvPr>
        </p:nvSpPr>
        <p:spPr>
          <a:xfrm>
            <a:off x="1374099" y="0"/>
            <a:ext cx="9144000" cy="2053652"/>
          </a:xfrm>
        </p:spPr>
        <p:txBody>
          <a:bodyPr/>
          <a:lstStyle/>
          <a:p>
            <a:r>
              <a:rPr lang="hr-HR" b="1">
                <a:solidFill>
                  <a:srgbClr val="000099"/>
                </a:solidFill>
              </a:rPr>
              <a:t>MS TEAMS</a:t>
            </a:r>
          </a:p>
        </p:txBody>
      </p:sp>
      <p:sp>
        <p:nvSpPr>
          <p:cNvPr id="3" name="Podnaslov 2">
            <a:extLst>
              <a:ext uri="{FF2B5EF4-FFF2-40B4-BE49-F238E27FC236}">
                <a16:creationId xmlns:a16="http://schemas.microsoft.com/office/drawing/2014/main" id="{958391D6-F230-427A-9D13-7E9A8EDAA667}"/>
              </a:ext>
            </a:extLst>
          </p:cNvPr>
          <p:cNvSpPr>
            <a:spLocks noGrp="1"/>
          </p:cNvSpPr>
          <p:nvPr>
            <p:ph type="subTitle" idx="1"/>
          </p:nvPr>
        </p:nvSpPr>
        <p:spPr>
          <a:xfrm>
            <a:off x="669561" y="2601118"/>
            <a:ext cx="10992788" cy="3709741"/>
          </a:xfrm>
        </p:spPr>
        <p:txBody>
          <a:bodyPr>
            <a:normAutofit/>
          </a:bodyPr>
          <a:lstStyle/>
          <a:p>
            <a:r>
              <a:rPr lang="hr-HR" sz="4400"/>
              <a:t>Kako ući u bilježnicu željenog razreda?</a:t>
            </a:r>
          </a:p>
          <a:p>
            <a:endParaRPr lang="hr-HR" sz="4400"/>
          </a:p>
          <a:p>
            <a:r>
              <a:rPr lang="hr-HR" sz="4400">
                <a:solidFill>
                  <a:srgbClr val="FF0000"/>
                </a:solidFill>
              </a:rPr>
              <a:t>Što</a:t>
            </a:r>
            <a:r>
              <a:rPr lang="hr-HR" sz="4400"/>
              <a:t> mogu ili </a:t>
            </a:r>
            <a:r>
              <a:rPr lang="hr-HR" sz="4400">
                <a:solidFill>
                  <a:srgbClr val="FF0000"/>
                </a:solidFill>
              </a:rPr>
              <a:t>trebam izrađivati </a:t>
            </a:r>
            <a:br>
              <a:rPr lang="hr-HR" sz="4400"/>
            </a:br>
            <a:r>
              <a:rPr lang="hr-HR" sz="4400"/>
              <a:t>u svom dijelu bilježnice ili u svom kanalu?</a:t>
            </a:r>
          </a:p>
        </p:txBody>
      </p:sp>
    </p:spTree>
    <p:extLst>
      <p:ext uri="{BB962C8B-B14F-4D97-AF65-F5344CB8AC3E}">
        <p14:creationId xmlns:p14="http://schemas.microsoft.com/office/powerpoint/2010/main" val="360536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BB17A1-613E-472B-B324-4F1D83DF82CC}"/>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FE4EC0F0-02E9-42DB-8479-21042BE0C38C}"/>
              </a:ext>
            </a:extLst>
          </p:cNvPr>
          <p:cNvPicPr>
            <a:picLocks noGrp="1" noChangeAspect="1"/>
          </p:cNvPicPr>
          <p:nvPr>
            <p:ph idx="1"/>
          </p:nvPr>
        </p:nvPicPr>
        <p:blipFill>
          <a:blip r:embed="rId2"/>
          <a:stretch>
            <a:fillRect/>
          </a:stretch>
        </p:blipFill>
        <p:spPr>
          <a:xfrm>
            <a:off x="0" y="0"/>
            <a:ext cx="12144213" cy="7086600"/>
          </a:xfrm>
          <a:prstGeom prst="rect">
            <a:avLst/>
          </a:prstGeom>
        </p:spPr>
      </p:pic>
      <p:sp>
        <p:nvSpPr>
          <p:cNvPr id="5" name="Pravokutnik: zaobljeni kutovi 4">
            <a:extLst>
              <a:ext uri="{FF2B5EF4-FFF2-40B4-BE49-F238E27FC236}">
                <a16:creationId xmlns:a16="http://schemas.microsoft.com/office/drawing/2014/main" id="{CCE56616-C399-4497-AB49-CAAE05C712EF}"/>
              </a:ext>
            </a:extLst>
          </p:cNvPr>
          <p:cNvSpPr/>
          <p:nvPr/>
        </p:nvSpPr>
        <p:spPr>
          <a:xfrm>
            <a:off x="587828" y="2765686"/>
            <a:ext cx="6217705" cy="4320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4000" dirty="0"/>
          </a:p>
          <a:p>
            <a:pPr algn="ctr"/>
            <a:r>
              <a:rPr lang="hr-HR" sz="4000" dirty="0"/>
              <a:t>Što napisati svojim učenicima da započnemo s komunikacijom nakon iznenadnog prekida klasične nastave?</a:t>
            </a:r>
          </a:p>
          <a:p>
            <a:pPr algn="ctr"/>
            <a:endParaRPr lang="hr-HR" sz="4000" dirty="0"/>
          </a:p>
          <a:p>
            <a:r>
              <a:rPr lang="hr-HR" sz="4000" dirty="0"/>
              <a:t>   </a:t>
            </a:r>
          </a:p>
        </p:txBody>
      </p:sp>
    </p:spTree>
    <p:extLst>
      <p:ext uri="{BB962C8B-B14F-4D97-AF65-F5344CB8AC3E}">
        <p14:creationId xmlns:p14="http://schemas.microsoft.com/office/powerpoint/2010/main" val="303646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a:extLst>
              <a:ext uri="{FF2B5EF4-FFF2-40B4-BE49-F238E27FC236}">
                <a16:creationId xmlns:a16="http://schemas.microsoft.com/office/drawing/2014/main" id="{B172AB45-C373-45DA-B5AB-A0C41C064172}"/>
              </a:ext>
            </a:extLst>
          </p:cNvPr>
          <p:cNvPicPr>
            <a:picLocks noGrp="1" noChangeAspect="1"/>
          </p:cNvPicPr>
          <p:nvPr>
            <p:ph idx="1"/>
          </p:nvPr>
        </p:nvPicPr>
        <p:blipFill>
          <a:blip r:embed="rId2"/>
          <a:stretch>
            <a:fillRect/>
          </a:stretch>
        </p:blipFill>
        <p:spPr>
          <a:xfrm>
            <a:off x="563116" y="110123"/>
            <a:ext cx="11074702" cy="6637754"/>
          </a:xfrm>
          <a:prstGeom prst="rect">
            <a:avLst/>
          </a:prstGeom>
        </p:spPr>
      </p:pic>
      <p:sp>
        <p:nvSpPr>
          <p:cNvPr id="5" name="Pravokutnik: zaobljeni kutovi 4">
            <a:extLst>
              <a:ext uri="{FF2B5EF4-FFF2-40B4-BE49-F238E27FC236}">
                <a16:creationId xmlns:a16="http://schemas.microsoft.com/office/drawing/2014/main" id="{8111F95A-F850-4440-92EF-A3E184234ACC}"/>
              </a:ext>
            </a:extLst>
          </p:cNvPr>
          <p:cNvSpPr/>
          <p:nvPr/>
        </p:nvSpPr>
        <p:spPr>
          <a:xfrm>
            <a:off x="8079698" y="284813"/>
            <a:ext cx="4112302" cy="1708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a:t>Ovo je samo jedna od mogućih ideja</a:t>
            </a:r>
          </a:p>
        </p:txBody>
      </p:sp>
    </p:spTree>
    <p:extLst>
      <p:ext uri="{BB962C8B-B14F-4D97-AF65-F5344CB8AC3E}">
        <p14:creationId xmlns:p14="http://schemas.microsoft.com/office/powerpoint/2010/main" val="138094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zervirano mjesto sadržaja 6">
            <a:extLst>
              <a:ext uri="{FF2B5EF4-FFF2-40B4-BE49-F238E27FC236}">
                <a16:creationId xmlns:a16="http://schemas.microsoft.com/office/drawing/2014/main" id="{7FACD7BB-3A0B-454D-9CB1-31617E939B4B}"/>
              </a:ext>
            </a:extLst>
          </p:cNvPr>
          <p:cNvPicPr>
            <a:picLocks noGrp="1" noChangeAspect="1"/>
          </p:cNvPicPr>
          <p:nvPr>
            <p:ph idx="1"/>
          </p:nvPr>
        </p:nvPicPr>
        <p:blipFill rotWithShape="1">
          <a:blip r:embed="rId2"/>
          <a:srcRect l="5773" r="-1" b="-1"/>
          <a:stretch/>
        </p:blipFill>
        <p:spPr>
          <a:xfrm>
            <a:off x="294084" y="632895"/>
            <a:ext cx="8328285" cy="5883698"/>
          </a:xfrm>
          <a:prstGeom prst="rect">
            <a:avLst/>
          </a:prstGeom>
          <a:effectLst/>
        </p:spPr>
      </p:pic>
      <p:sp>
        <p:nvSpPr>
          <p:cNvPr id="9" name="TekstniOkvir 8">
            <a:extLst>
              <a:ext uri="{FF2B5EF4-FFF2-40B4-BE49-F238E27FC236}">
                <a16:creationId xmlns:a16="http://schemas.microsoft.com/office/drawing/2014/main" id="{8E0C443D-05F3-4E31-BDA2-D7214B1CC718}"/>
              </a:ext>
            </a:extLst>
          </p:cNvPr>
          <p:cNvSpPr txBox="1"/>
          <p:nvPr/>
        </p:nvSpPr>
        <p:spPr>
          <a:xfrm>
            <a:off x="1898275" y="649224"/>
            <a:ext cx="6350072" cy="707886"/>
          </a:xfrm>
          <a:prstGeom prst="rect">
            <a:avLst/>
          </a:prstGeom>
          <a:solidFill>
            <a:schemeClr val="bg1"/>
          </a:solidFill>
        </p:spPr>
        <p:txBody>
          <a:bodyPr wrap="none" rtlCol="0">
            <a:spAutoFit/>
          </a:bodyPr>
          <a:lstStyle/>
          <a:p>
            <a:r>
              <a:rPr lang="hr-HR" sz="4000" b="1" dirty="0">
                <a:solidFill>
                  <a:srgbClr val="000099"/>
                </a:solidFill>
                <a:effectLst>
                  <a:outerShdw blurRad="38100" dist="38100" dir="2700000" algn="tl">
                    <a:srgbClr val="000000">
                      <a:alpha val="43137"/>
                    </a:srgbClr>
                  </a:outerShdw>
                </a:effectLst>
              </a:rPr>
              <a:t>Stranica pojedinog predmeta</a:t>
            </a:r>
          </a:p>
        </p:txBody>
      </p:sp>
    </p:spTree>
    <p:extLst>
      <p:ext uri="{BB962C8B-B14F-4D97-AF65-F5344CB8AC3E}">
        <p14:creationId xmlns:p14="http://schemas.microsoft.com/office/powerpoint/2010/main" val="2507685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1C3EB6-4539-44D6-9543-3462F9D6657C}"/>
              </a:ext>
            </a:extLst>
          </p:cNvPr>
          <p:cNvSpPr>
            <a:spLocks noGrp="1"/>
          </p:cNvSpPr>
          <p:nvPr>
            <p:ph type="title"/>
          </p:nvPr>
        </p:nvSpPr>
        <p:spPr>
          <a:xfrm>
            <a:off x="838200" y="134914"/>
            <a:ext cx="10515600" cy="1325563"/>
          </a:xfrm>
        </p:spPr>
        <p:txBody>
          <a:bodyPr/>
          <a:lstStyle/>
          <a:p>
            <a:pPr algn="ctr"/>
            <a:r>
              <a:rPr lang="hr-HR" b="1" dirty="0">
                <a:solidFill>
                  <a:srgbClr val="000099"/>
                </a:solidFill>
              </a:rPr>
              <a:t>Prostor za suradnju</a:t>
            </a:r>
          </a:p>
        </p:txBody>
      </p:sp>
      <p:sp>
        <p:nvSpPr>
          <p:cNvPr id="3" name="Rezervirano mjesto sadržaja 2">
            <a:extLst>
              <a:ext uri="{FF2B5EF4-FFF2-40B4-BE49-F238E27FC236}">
                <a16:creationId xmlns:a16="http://schemas.microsoft.com/office/drawing/2014/main" id="{66B4A392-313B-4D73-A1A7-08E1D1CE8F3D}"/>
              </a:ext>
            </a:extLst>
          </p:cNvPr>
          <p:cNvSpPr>
            <a:spLocks noGrp="1"/>
          </p:cNvSpPr>
          <p:nvPr>
            <p:ph idx="1"/>
          </p:nvPr>
        </p:nvSpPr>
        <p:spPr>
          <a:xfrm>
            <a:off x="374755" y="1420890"/>
            <a:ext cx="11572406" cy="5204761"/>
          </a:xfrm>
        </p:spPr>
        <p:txBody>
          <a:bodyPr>
            <a:normAutofit lnSpcReduction="10000"/>
          </a:bodyPr>
          <a:lstStyle/>
          <a:p>
            <a:r>
              <a:rPr lang="hr-HR" sz="3600" dirty="0"/>
              <a:t>Sastoji se od popisa učenika (svaki učenik je jedna sekcija)</a:t>
            </a:r>
          </a:p>
          <a:p>
            <a:r>
              <a:rPr lang="hr-HR" sz="3600" dirty="0"/>
              <a:t>Svaki učenik ima 4 </a:t>
            </a:r>
            <a:r>
              <a:rPr lang="hr-HR" sz="3600" dirty="0" err="1"/>
              <a:t>podsekcije</a:t>
            </a:r>
            <a:endParaRPr lang="hr-HR" sz="3600" dirty="0"/>
          </a:p>
          <a:p>
            <a:r>
              <a:rPr lang="hr-HR" sz="3600" dirty="0"/>
              <a:t>Svakoj </a:t>
            </a:r>
            <a:r>
              <a:rPr lang="hr-HR" sz="3600" dirty="0" err="1"/>
              <a:t>podsekciji</a:t>
            </a:r>
            <a:r>
              <a:rPr lang="hr-HR" sz="3600" dirty="0"/>
              <a:t> možete dodati neograničeni broj stranica.</a:t>
            </a:r>
          </a:p>
          <a:p>
            <a:endParaRPr lang="hr-HR" sz="800" dirty="0"/>
          </a:p>
          <a:p>
            <a:r>
              <a:rPr lang="hr-HR" sz="3600" dirty="0"/>
              <a:t>Zato je poželjno </a:t>
            </a:r>
            <a:r>
              <a:rPr lang="hr-HR" sz="3600" b="1" dirty="0"/>
              <a:t>da svaki učitelj doda svakom učeniku stranicu s nazivom svog predmeta</a:t>
            </a:r>
            <a:br>
              <a:rPr lang="hr-HR" sz="3600" b="1" dirty="0"/>
            </a:br>
            <a:r>
              <a:rPr lang="hr-HR" sz="3600" b="1" dirty="0"/>
              <a:t>(npr. za </a:t>
            </a:r>
            <a:r>
              <a:rPr lang="hr-HR" sz="3600" b="1" dirty="0" err="1"/>
              <a:t>podsekciju</a:t>
            </a:r>
            <a:r>
              <a:rPr lang="hr-HR" sz="3600" b="1" dirty="0"/>
              <a:t> </a:t>
            </a:r>
            <a:r>
              <a:rPr lang="hr-HR" sz="3600" b="1" dirty="0">
                <a:solidFill>
                  <a:srgbClr val="FF0000"/>
                </a:solidFill>
              </a:rPr>
              <a:t>ZADAĆE</a:t>
            </a:r>
            <a:r>
              <a:rPr lang="hr-HR" sz="3600" b="1" dirty="0"/>
              <a:t>)</a:t>
            </a:r>
          </a:p>
          <a:p>
            <a:endParaRPr lang="hr-HR" sz="800" dirty="0"/>
          </a:p>
          <a:p>
            <a:r>
              <a:rPr lang="hr-HR" sz="3600" dirty="0"/>
              <a:t>Nemoguće je da jedna osoba doda svakom učeniku stranice svih predmeta. Zato će Vam to biti prikazano na sljedećem slajdu.</a:t>
            </a:r>
          </a:p>
        </p:txBody>
      </p:sp>
    </p:spTree>
    <p:extLst>
      <p:ext uri="{BB962C8B-B14F-4D97-AF65-F5344CB8AC3E}">
        <p14:creationId xmlns:p14="http://schemas.microsoft.com/office/powerpoint/2010/main" val="244905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B4807A5-A908-4197-92AB-B9DBA70CE7C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hr-HR" sz="3600" dirty="0">
                <a:solidFill>
                  <a:srgbClr val="FFFFFF"/>
                </a:solidFill>
              </a:rPr>
              <a:t>Svaki učenik ima nekoliko sekcija,</a:t>
            </a:r>
            <a:br>
              <a:rPr lang="hr-HR" sz="3600" dirty="0">
                <a:solidFill>
                  <a:srgbClr val="FFFFFF"/>
                </a:solidFill>
              </a:rPr>
            </a:br>
            <a:r>
              <a:rPr lang="hr-HR" sz="3600" dirty="0">
                <a:solidFill>
                  <a:srgbClr val="FFFFFF"/>
                </a:solidFill>
              </a:rPr>
              <a:t>broj sekcija se može i povećati</a:t>
            </a:r>
            <a:endParaRPr lang="en-US" sz="36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a:extLst>
              <a:ext uri="{FF2B5EF4-FFF2-40B4-BE49-F238E27FC236}">
                <a16:creationId xmlns:a16="http://schemas.microsoft.com/office/drawing/2014/main" id="{8BC05E83-9D36-4A77-B2DE-C9C7B7F6D4EC}"/>
              </a:ext>
            </a:extLst>
          </p:cNvPr>
          <p:cNvPicPr>
            <a:picLocks noGrp="1" noChangeAspect="1"/>
          </p:cNvPicPr>
          <p:nvPr>
            <p:ph idx="1"/>
          </p:nvPr>
        </p:nvPicPr>
        <p:blipFill rotWithShape="1">
          <a:blip r:embed="rId2"/>
          <a:srcRect b="6770"/>
          <a:stretch/>
        </p:blipFill>
        <p:spPr>
          <a:xfrm>
            <a:off x="976251" y="942538"/>
            <a:ext cx="7163222" cy="4808332"/>
          </a:xfrm>
          <a:prstGeom prst="rect">
            <a:avLst/>
          </a:prstGeom>
          <a:effectLst/>
        </p:spPr>
      </p:pic>
      <p:sp>
        <p:nvSpPr>
          <p:cNvPr id="3" name="TekstniOkvir 2">
            <a:extLst>
              <a:ext uri="{FF2B5EF4-FFF2-40B4-BE49-F238E27FC236}">
                <a16:creationId xmlns:a16="http://schemas.microsoft.com/office/drawing/2014/main" id="{0D83B353-3E33-4E32-9DE2-91257A208DEE}"/>
              </a:ext>
            </a:extLst>
          </p:cNvPr>
          <p:cNvSpPr txBox="1"/>
          <p:nvPr/>
        </p:nvSpPr>
        <p:spPr>
          <a:xfrm>
            <a:off x="1672477" y="3412018"/>
            <a:ext cx="2306138" cy="369332"/>
          </a:xfrm>
          <a:prstGeom prst="rect">
            <a:avLst/>
          </a:prstGeom>
          <a:solidFill>
            <a:schemeClr val="bg1"/>
          </a:solidFill>
        </p:spPr>
        <p:txBody>
          <a:bodyPr wrap="square" rtlCol="0">
            <a:spAutoFit/>
          </a:bodyPr>
          <a:lstStyle/>
          <a:p>
            <a:r>
              <a:rPr lang="hr-HR" dirty="0"/>
              <a:t>Ime Prezime učenika</a:t>
            </a:r>
          </a:p>
        </p:txBody>
      </p:sp>
      <p:sp>
        <p:nvSpPr>
          <p:cNvPr id="6" name="Pravokutnik: zaobljeni kutovi 5">
            <a:extLst>
              <a:ext uri="{FF2B5EF4-FFF2-40B4-BE49-F238E27FC236}">
                <a16:creationId xmlns:a16="http://schemas.microsoft.com/office/drawing/2014/main" id="{1D418CF7-C0AF-4D5A-8763-645F9F5274CA}"/>
              </a:ext>
            </a:extLst>
          </p:cNvPr>
          <p:cNvSpPr/>
          <p:nvPr/>
        </p:nvSpPr>
        <p:spPr>
          <a:xfrm>
            <a:off x="599607" y="3282846"/>
            <a:ext cx="3002364" cy="2468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Pravokutnik: zaobljeni kutovi 4">
            <a:extLst>
              <a:ext uri="{FF2B5EF4-FFF2-40B4-BE49-F238E27FC236}">
                <a16:creationId xmlns:a16="http://schemas.microsoft.com/office/drawing/2014/main" id="{697E4B31-13CA-4204-AD2C-04D801BA3527}"/>
              </a:ext>
            </a:extLst>
          </p:cNvPr>
          <p:cNvSpPr/>
          <p:nvPr/>
        </p:nvSpPr>
        <p:spPr>
          <a:xfrm>
            <a:off x="3601971" y="2046593"/>
            <a:ext cx="4779818" cy="3366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dirty="0"/>
              <a:t>Svaki učenik ima pridružene barem 4 sekcije.</a:t>
            </a:r>
          </a:p>
          <a:p>
            <a:pPr algn="ctr"/>
            <a:r>
              <a:rPr lang="hr-HR" sz="2800" dirty="0" err="1"/>
              <a:t>Npr</a:t>
            </a:r>
            <a:r>
              <a:rPr lang="hr-HR" sz="2800" dirty="0"/>
              <a:t>, kod sekcije </a:t>
            </a:r>
            <a:r>
              <a:rPr lang="hr-HR" sz="2800" b="1" dirty="0">
                <a:solidFill>
                  <a:srgbClr val="FF99FF"/>
                </a:solidFill>
              </a:rPr>
              <a:t>ZADAĆE</a:t>
            </a:r>
            <a:r>
              <a:rPr lang="hr-HR" sz="2800" dirty="0"/>
              <a:t> – kad budete zadavali učenicima zadaće, </a:t>
            </a:r>
            <a:r>
              <a:rPr lang="hr-HR" sz="2800" b="1" dirty="0">
                <a:solidFill>
                  <a:srgbClr val="FFFF00"/>
                </a:solidFill>
              </a:rPr>
              <a:t>dodajte stranicu sa nazivom svog predmeta svakom učeniku</a:t>
            </a:r>
          </a:p>
        </p:txBody>
      </p:sp>
    </p:spTree>
    <p:extLst>
      <p:ext uri="{BB962C8B-B14F-4D97-AF65-F5344CB8AC3E}">
        <p14:creationId xmlns:p14="http://schemas.microsoft.com/office/powerpoint/2010/main" val="1186129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a:extLst>
              <a:ext uri="{FF2B5EF4-FFF2-40B4-BE49-F238E27FC236}">
                <a16:creationId xmlns:a16="http://schemas.microsoft.com/office/drawing/2014/main" id="{05006415-1804-4838-9780-2C215698678B}"/>
              </a:ext>
            </a:extLst>
          </p:cNvPr>
          <p:cNvPicPr>
            <a:picLocks noGrp="1" noChangeAspect="1"/>
          </p:cNvPicPr>
          <p:nvPr>
            <p:ph idx="1"/>
          </p:nvPr>
        </p:nvPicPr>
        <p:blipFill>
          <a:blip r:embed="rId2"/>
          <a:stretch>
            <a:fillRect/>
          </a:stretch>
        </p:blipFill>
        <p:spPr>
          <a:xfrm>
            <a:off x="172650" y="101817"/>
            <a:ext cx="6052697" cy="6237885"/>
          </a:xfrm>
          <a:prstGeom prst="rect">
            <a:avLst/>
          </a:prstGeom>
        </p:spPr>
      </p:pic>
      <p:sp>
        <p:nvSpPr>
          <p:cNvPr id="2" name="Naslov 1">
            <a:extLst>
              <a:ext uri="{FF2B5EF4-FFF2-40B4-BE49-F238E27FC236}">
                <a16:creationId xmlns:a16="http://schemas.microsoft.com/office/drawing/2014/main" id="{9EEC78A2-30AC-45C4-8646-96352A7664F4}"/>
              </a:ext>
            </a:extLst>
          </p:cNvPr>
          <p:cNvSpPr>
            <a:spLocks noGrp="1"/>
          </p:cNvSpPr>
          <p:nvPr>
            <p:ph type="title"/>
          </p:nvPr>
        </p:nvSpPr>
        <p:spPr>
          <a:xfrm>
            <a:off x="3087974" y="101818"/>
            <a:ext cx="9104026" cy="5830346"/>
          </a:xfrm>
          <a:solidFill>
            <a:schemeClr val="bg1"/>
          </a:solidFill>
        </p:spPr>
        <p:txBody>
          <a:bodyPr>
            <a:normAutofit fontScale="90000"/>
          </a:bodyPr>
          <a:lstStyle/>
          <a:p>
            <a:r>
              <a:rPr lang="hr-HR" dirty="0"/>
              <a:t>   Kliknite na </a:t>
            </a:r>
            <a:r>
              <a:rPr lang="hr-HR" b="1" dirty="0">
                <a:latin typeface="+mn-lt"/>
              </a:rPr>
              <a:t>ZADAĆA</a:t>
            </a:r>
            <a:r>
              <a:rPr lang="hr-HR" dirty="0"/>
              <a:t> kod željenog učenika. Kad je to označeno, </a:t>
            </a:r>
            <a:r>
              <a:rPr lang="hr-HR" b="1" dirty="0">
                <a:solidFill>
                  <a:srgbClr val="FF0000"/>
                </a:solidFill>
              </a:rPr>
              <a:t>dodajte stranicu klikom na plus </a:t>
            </a:r>
            <a:r>
              <a:rPr lang="hr-HR" dirty="0"/>
              <a:t>(dolje gdje piše </a:t>
            </a:r>
            <a:r>
              <a:rPr lang="hr-HR" b="1" i="1" dirty="0"/>
              <a:t>stranica</a:t>
            </a:r>
            <a:r>
              <a:rPr lang="hr-HR" dirty="0"/>
              <a:t>).</a:t>
            </a:r>
            <a:br>
              <a:rPr lang="hr-HR" dirty="0"/>
            </a:br>
            <a:br>
              <a:rPr lang="hr-HR" sz="1600" dirty="0"/>
            </a:br>
            <a:r>
              <a:rPr lang="hr-HR" dirty="0"/>
              <a:t>Dobit ćete </a:t>
            </a:r>
            <a:r>
              <a:rPr lang="hr-HR" dirty="0" err="1"/>
              <a:t>podstranicu</a:t>
            </a:r>
            <a:r>
              <a:rPr lang="hr-HR" dirty="0"/>
              <a:t> za zadaću – dodajte joj </a:t>
            </a:r>
            <a:r>
              <a:rPr lang="hr-HR" b="1" dirty="0"/>
              <a:t>naziv </a:t>
            </a:r>
            <a:r>
              <a:rPr lang="hr-HR" dirty="0"/>
              <a:t>svog predmeta</a:t>
            </a:r>
            <a:r>
              <a:rPr lang="hr-HR" sz="1100" dirty="0"/>
              <a:t> </a:t>
            </a:r>
            <a:r>
              <a:rPr lang="hr-HR" dirty="0"/>
              <a:t>(npr. Fizika).</a:t>
            </a:r>
            <a:br>
              <a:rPr lang="hr-HR" dirty="0"/>
            </a:br>
            <a:br>
              <a:rPr lang="hr-HR" sz="1100" dirty="0"/>
            </a:br>
            <a:r>
              <a:rPr lang="hr-HR" dirty="0"/>
              <a:t>Zadaću na toj stranici neće vidjeti ostali učenici, samo vlasnici tima, dakle, samo </a:t>
            </a:r>
            <a:r>
              <a:rPr lang="hr-HR" b="1" dirty="0"/>
              <a:t>učitelji i taj određeni učenik. </a:t>
            </a:r>
            <a:br>
              <a:rPr lang="hr-HR" dirty="0"/>
            </a:br>
            <a:r>
              <a:rPr lang="hr-HR" dirty="0"/>
              <a:t>      Ponovite to svim učenicima tog razreda.</a:t>
            </a:r>
          </a:p>
        </p:txBody>
      </p:sp>
      <p:sp>
        <p:nvSpPr>
          <p:cNvPr id="5" name="Elipsa 4">
            <a:extLst>
              <a:ext uri="{FF2B5EF4-FFF2-40B4-BE49-F238E27FC236}">
                <a16:creationId xmlns:a16="http://schemas.microsoft.com/office/drawing/2014/main" id="{5576650E-58B0-45E4-A522-7B1580E4E516}"/>
              </a:ext>
            </a:extLst>
          </p:cNvPr>
          <p:cNvSpPr/>
          <p:nvPr/>
        </p:nvSpPr>
        <p:spPr>
          <a:xfrm>
            <a:off x="2431473" y="5902036"/>
            <a:ext cx="1904498" cy="7513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kstniOkvir 6">
            <a:extLst>
              <a:ext uri="{FF2B5EF4-FFF2-40B4-BE49-F238E27FC236}">
                <a16:creationId xmlns:a16="http://schemas.microsoft.com/office/drawing/2014/main" id="{96C9D8C5-22A0-4243-9092-466D23CEE1B4}"/>
              </a:ext>
            </a:extLst>
          </p:cNvPr>
          <p:cNvSpPr txBox="1"/>
          <p:nvPr/>
        </p:nvSpPr>
        <p:spPr>
          <a:xfrm>
            <a:off x="524745" y="2800932"/>
            <a:ext cx="2306138" cy="369332"/>
          </a:xfrm>
          <a:prstGeom prst="rect">
            <a:avLst/>
          </a:prstGeom>
          <a:solidFill>
            <a:schemeClr val="bg1"/>
          </a:solidFill>
          <a:ln>
            <a:solidFill>
              <a:srgbClr val="FF0000"/>
            </a:solidFill>
          </a:ln>
        </p:spPr>
        <p:txBody>
          <a:bodyPr wrap="square" rtlCol="0">
            <a:spAutoFit/>
          </a:bodyPr>
          <a:lstStyle/>
          <a:p>
            <a:r>
              <a:rPr lang="hr-HR" dirty="0"/>
              <a:t>Ime Prezime učenika</a:t>
            </a:r>
          </a:p>
        </p:txBody>
      </p:sp>
      <p:sp>
        <p:nvSpPr>
          <p:cNvPr id="8" name="TekstniOkvir 7">
            <a:extLst>
              <a:ext uri="{FF2B5EF4-FFF2-40B4-BE49-F238E27FC236}">
                <a16:creationId xmlns:a16="http://schemas.microsoft.com/office/drawing/2014/main" id="{21AB6FD0-B811-47C5-A62F-8CE91B8A98D9}"/>
              </a:ext>
            </a:extLst>
          </p:cNvPr>
          <p:cNvSpPr txBox="1"/>
          <p:nvPr/>
        </p:nvSpPr>
        <p:spPr>
          <a:xfrm>
            <a:off x="653291" y="5219048"/>
            <a:ext cx="2306138" cy="369332"/>
          </a:xfrm>
          <a:prstGeom prst="rect">
            <a:avLst/>
          </a:prstGeom>
          <a:solidFill>
            <a:schemeClr val="bg1"/>
          </a:solidFill>
        </p:spPr>
        <p:txBody>
          <a:bodyPr wrap="square" rtlCol="0">
            <a:spAutoFit/>
          </a:bodyPr>
          <a:lstStyle/>
          <a:p>
            <a:r>
              <a:rPr lang="hr-HR" dirty="0"/>
              <a:t>Ime Prezime učenika</a:t>
            </a:r>
          </a:p>
        </p:txBody>
      </p:sp>
      <p:sp>
        <p:nvSpPr>
          <p:cNvPr id="9" name="TekstniOkvir 8">
            <a:extLst>
              <a:ext uri="{FF2B5EF4-FFF2-40B4-BE49-F238E27FC236}">
                <a16:creationId xmlns:a16="http://schemas.microsoft.com/office/drawing/2014/main" id="{4407A332-A471-43EC-A9F3-8E2E67558C23}"/>
              </a:ext>
            </a:extLst>
          </p:cNvPr>
          <p:cNvSpPr txBox="1"/>
          <p:nvPr/>
        </p:nvSpPr>
        <p:spPr>
          <a:xfrm>
            <a:off x="653291" y="5562831"/>
            <a:ext cx="2306138" cy="369332"/>
          </a:xfrm>
          <a:prstGeom prst="rect">
            <a:avLst/>
          </a:prstGeom>
          <a:solidFill>
            <a:schemeClr val="bg1"/>
          </a:solidFill>
        </p:spPr>
        <p:txBody>
          <a:bodyPr wrap="square" rtlCol="0">
            <a:spAutoFit/>
          </a:bodyPr>
          <a:lstStyle/>
          <a:p>
            <a:r>
              <a:rPr lang="hr-HR" dirty="0"/>
              <a:t>Ime Prezime učenika</a:t>
            </a:r>
          </a:p>
        </p:txBody>
      </p:sp>
      <p:sp>
        <p:nvSpPr>
          <p:cNvPr id="6" name="Elipsa 5">
            <a:extLst>
              <a:ext uri="{FF2B5EF4-FFF2-40B4-BE49-F238E27FC236}">
                <a16:creationId xmlns:a16="http://schemas.microsoft.com/office/drawing/2014/main" id="{C719E36B-DD20-482B-9F82-959D911AC8D8}"/>
              </a:ext>
            </a:extLst>
          </p:cNvPr>
          <p:cNvSpPr/>
          <p:nvPr/>
        </p:nvSpPr>
        <p:spPr>
          <a:xfrm>
            <a:off x="292571" y="5902036"/>
            <a:ext cx="2265218" cy="7513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0" name="Ravni poveznik sa strelicom 9">
            <a:extLst>
              <a:ext uri="{FF2B5EF4-FFF2-40B4-BE49-F238E27FC236}">
                <a16:creationId xmlns:a16="http://schemas.microsoft.com/office/drawing/2014/main" id="{ED399A94-8EB4-4137-B6C0-4E97A926FC66}"/>
              </a:ext>
            </a:extLst>
          </p:cNvPr>
          <p:cNvCxnSpPr/>
          <p:nvPr/>
        </p:nvCxnSpPr>
        <p:spPr>
          <a:xfrm flipV="1">
            <a:off x="0" y="3429000"/>
            <a:ext cx="832757" cy="1143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40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281C2B8-FF3B-4B0A-ABA0-2E53D880378F}"/>
              </a:ext>
            </a:extLst>
          </p:cNvPr>
          <p:cNvSpPr>
            <a:spLocks noGrp="1"/>
          </p:cNvSpPr>
          <p:nvPr>
            <p:ph idx="1"/>
          </p:nvPr>
        </p:nvSpPr>
        <p:spPr>
          <a:xfrm>
            <a:off x="632085" y="494675"/>
            <a:ext cx="10927829" cy="6100997"/>
          </a:xfrm>
        </p:spPr>
        <p:txBody>
          <a:bodyPr>
            <a:noAutofit/>
          </a:bodyPr>
          <a:lstStyle/>
          <a:p>
            <a:r>
              <a:rPr lang="hr-HR" sz="4000" b="1" dirty="0"/>
              <a:t>Dobili ste </a:t>
            </a:r>
            <a:r>
              <a:rPr lang="hr-HR" sz="4000" dirty="0"/>
              <a:t>pod sekcijom  ZADAĆA – </a:t>
            </a:r>
            <a:r>
              <a:rPr lang="hr-HR" sz="4000" b="1" dirty="0"/>
              <a:t>stranicu za svoj predmet.</a:t>
            </a:r>
          </a:p>
          <a:p>
            <a:r>
              <a:rPr lang="hr-HR" sz="4000" dirty="0"/>
              <a:t>Na taj način pregledavate zadaće za svoj predmet, </a:t>
            </a:r>
            <a:br>
              <a:rPr lang="hr-HR" sz="4000" dirty="0"/>
            </a:br>
            <a:r>
              <a:rPr lang="hr-HR" sz="4000" dirty="0"/>
              <a:t>a učenik zna gdje će pospremiti zadaću iz vašeg predmeta.</a:t>
            </a:r>
          </a:p>
          <a:p>
            <a:endParaRPr lang="hr-HR" sz="1200" dirty="0"/>
          </a:p>
          <a:p>
            <a:r>
              <a:rPr lang="hr-HR" sz="4000" dirty="0"/>
              <a:t>Kako ste napravili stranicu za ZADAĆE svoj predmet, možete</a:t>
            </a:r>
            <a:r>
              <a:rPr lang="hr-HR" sz="4000" b="1" dirty="0"/>
              <a:t> izraditi i za ostale </a:t>
            </a:r>
            <a:r>
              <a:rPr lang="hr-HR" sz="4000" b="1" dirty="0" err="1"/>
              <a:t>podsekcije</a:t>
            </a:r>
            <a:r>
              <a:rPr lang="hr-HR" sz="4000" dirty="0"/>
              <a:t> </a:t>
            </a:r>
            <a:br>
              <a:rPr lang="hr-HR" sz="4000" dirty="0"/>
            </a:br>
            <a:r>
              <a:rPr lang="hr-HR" sz="4000" dirty="0"/>
              <a:t>(Bilješke za zadaće, Kvizovi, Ispisani materijali) </a:t>
            </a:r>
            <a:br>
              <a:rPr lang="hr-HR" sz="4000" dirty="0"/>
            </a:br>
            <a:r>
              <a:rPr lang="hr-HR" sz="4000" dirty="0"/>
              <a:t>za koje mislite da će Vam koristiti u radu.</a:t>
            </a:r>
          </a:p>
        </p:txBody>
      </p:sp>
    </p:spTree>
    <p:extLst>
      <p:ext uri="{BB962C8B-B14F-4D97-AF65-F5344CB8AC3E}">
        <p14:creationId xmlns:p14="http://schemas.microsoft.com/office/powerpoint/2010/main" val="3462597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73B376-EF86-4A0C-9442-26ED9DF68EE2}"/>
              </a:ext>
            </a:extLst>
          </p:cNvPr>
          <p:cNvSpPr>
            <a:spLocks noGrp="1"/>
          </p:cNvSpPr>
          <p:nvPr>
            <p:ph type="title"/>
          </p:nvPr>
        </p:nvSpPr>
        <p:spPr>
          <a:xfrm>
            <a:off x="838200" y="365125"/>
            <a:ext cx="10515600" cy="4860018"/>
          </a:xfrm>
        </p:spPr>
        <p:txBody>
          <a:bodyPr>
            <a:noAutofit/>
          </a:bodyPr>
          <a:lstStyle/>
          <a:p>
            <a:pPr algn="ctr"/>
            <a:r>
              <a:rPr lang="hr-HR" sz="7200" b="1" dirty="0">
                <a:solidFill>
                  <a:srgbClr val="000099"/>
                </a:solidFill>
              </a:rPr>
              <a:t>Izrada kanala</a:t>
            </a:r>
            <a:br>
              <a:rPr lang="en-US" sz="7200" b="1" dirty="0">
                <a:solidFill>
                  <a:srgbClr val="000099"/>
                </a:solidFill>
              </a:rPr>
            </a:br>
            <a:r>
              <a:rPr lang="hr-HR" sz="7200" b="1" dirty="0">
                <a:solidFill>
                  <a:srgbClr val="000099"/>
                </a:solidFill>
              </a:rPr>
              <a:t>za pojedini predmet</a:t>
            </a:r>
            <a:br>
              <a:rPr lang="hr-HR" sz="7200" b="1" dirty="0">
                <a:solidFill>
                  <a:srgbClr val="000099"/>
                </a:solidFill>
              </a:rPr>
            </a:br>
            <a:r>
              <a:rPr lang="hr-HR" b="1" dirty="0"/>
              <a:t>(ima više prostora za pohranjivanje datoteka)</a:t>
            </a:r>
            <a:endParaRPr lang="hr-HR" dirty="0"/>
          </a:p>
        </p:txBody>
      </p:sp>
    </p:spTree>
    <p:extLst>
      <p:ext uri="{BB962C8B-B14F-4D97-AF65-F5344CB8AC3E}">
        <p14:creationId xmlns:p14="http://schemas.microsoft.com/office/powerpoint/2010/main" val="409561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E21C8A3B-07EF-4262-8848-C8E83EB12517}"/>
              </a:ext>
            </a:extLst>
          </p:cNvPr>
          <p:cNvSpPr>
            <a:spLocks noGrp="1"/>
          </p:cNvSpPr>
          <p:nvPr>
            <p:ph type="title"/>
          </p:nvPr>
        </p:nvSpPr>
        <p:spPr>
          <a:xfrm>
            <a:off x="838200" y="365125"/>
            <a:ext cx="3200400" cy="1325563"/>
          </a:xfrm>
        </p:spPr>
        <p:txBody>
          <a:bodyPr vert="horz" lIns="91440" tIns="45720" rIns="91440" bIns="45720" rtlCol="0">
            <a:noAutofit/>
          </a:bodyPr>
          <a:lstStyle/>
          <a:p>
            <a:r>
              <a:rPr lang="hr-HR" sz="5400" b="1" dirty="0">
                <a:solidFill>
                  <a:srgbClr val="000099"/>
                </a:solidFill>
                <a:latin typeface="+mn-lt"/>
              </a:rPr>
              <a:t>Izrada kanala</a:t>
            </a:r>
            <a:endParaRPr lang="en-US" sz="5400" b="1" dirty="0">
              <a:solidFill>
                <a:srgbClr val="000099"/>
              </a:solidFill>
              <a:latin typeface="+mn-lt"/>
            </a:endParaRPr>
          </a:p>
        </p:txBody>
      </p:sp>
      <p:sp>
        <p:nvSpPr>
          <p:cNvPr id="15" name="Content Placeholder 14">
            <a:extLst>
              <a:ext uri="{FF2B5EF4-FFF2-40B4-BE49-F238E27FC236}">
                <a16:creationId xmlns:a16="http://schemas.microsoft.com/office/drawing/2014/main" id="{AC74674D-B66C-47CC-A85A-508E0AB27A43}"/>
              </a:ext>
            </a:extLst>
          </p:cNvPr>
          <p:cNvSpPr>
            <a:spLocks noGrp="1"/>
          </p:cNvSpPr>
          <p:nvPr>
            <p:ph idx="1"/>
          </p:nvPr>
        </p:nvSpPr>
        <p:spPr>
          <a:xfrm>
            <a:off x="104361" y="2542698"/>
            <a:ext cx="5026056" cy="3174683"/>
          </a:xfrm>
          <a:ln>
            <a:solidFill>
              <a:srgbClr val="002060"/>
            </a:solidFill>
          </a:ln>
        </p:spPr>
        <p:txBody>
          <a:bodyPr>
            <a:normAutofit/>
          </a:bodyPr>
          <a:lstStyle/>
          <a:p>
            <a:pPr marL="0" indent="0">
              <a:buNone/>
            </a:pPr>
            <a:r>
              <a:rPr lang="hr-HR" sz="5400" b="1" dirty="0"/>
              <a:t>Naziv kanala</a:t>
            </a:r>
            <a:br>
              <a:rPr lang="hr-HR" sz="5400" b="1" dirty="0"/>
            </a:br>
            <a:r>
              <a:rPr lang="hr-HR" sz="5400" b="1" dirty="0"/>
              <a:t>→ … </a:t>
            </a:r>
            <a:br>
              <a:rPr lang="hr-HR" sz="5400" b="1" dirty="0"/>
            </a:br>
            <a:r>
              <a:rPr lang="hr-HR" sz="5400" b="1" dirty="0"/>
              <a:t>→ Izradi kanal</a:t>
            </a:r>
            <a:endParaRPr lang="en-US" sz="5400" b="1" dirty="0"/>
          </a:p>
        </p:txBody>
      </p:sp>
      <p:sp>
        <p:nvSpPr>
          <p:cNvPr id="22"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097E5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zervirano mjesto sadržaja 3" descr="Slika na kojoj se prikazuje snimka zaslona&#10;&#10;Opis je automatski generiran">
            <a:extLst>
              <a:ext uri="{FF2B5EF4-FFF2-40B4-BE49-F238E27FC236}">
                <a16:creationId xmlns:a16="http://schemas.microsoft.com/office/drawing/2014/main" id="{44CC8AB9-CB0F-4F78-A957-8DA3AC1F30E9}"/>
              </a:ext>
            </a:extLst>
          </p:cNvPr>
          <p:cNvPicPr>
            <a:picLocks noChangeAspect="1"/>
          </p:cNvPicPr>
          <p:nvPr/>
        </p:nvPicPr>
        <p:blipFill rotWithShape="1">
          <a:blip r:embed="rId2"/>
          <a:srcRect r="-1" b="269"/>
          <a:stretch/>
        </p:blipFill>
        <p:spPr>
          <a:xfrm>
            <a:off x="4837708" y="643491"/>
            <a:ext cx="7205764" cy="5533472"/>
          </a:xfrm>
          <a:prstGeom prst="rect">
            <a:avLst/>
          </a:prstGeom>
        </p:spPr>
      </p:pic>
      <p:sp>
        <p:nvSpPr>
          <p:cNvPr id="6" name="Pravokutnik: zaobljeni kutovi 5">
            <a:extLst>
              <a:ext uri="{FF2B5EF4-FFF2-40B4-BE49-F238E27FC236}">
                <a16:creationId xmlns:a16="http://schemas.microsoft.com/office/drawing/2014/main" id="{B13DB607-68DB-4801-9115-91AA080ED947}"/>
              </a:ext>
            </a:extLst>
          </p:cNvPr>
          <p:cNvSpPr/>
          <p:nvPr/>
        </p:nvSpPr>
        <p:spPr>
          <a:xfrm>
            <a:off x="4837708" y="2651760"/>
            <a:ext cx="4016732" cy="1798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2" name="Ravni poveznik sa strelicom 11">
            <a:extLst>
              <a:ext uri="{FF2B5EF4-FFF2-40B4-BE49-F238E27FC236}">
                <a16:creationId xmlns:a16="http://schemas.microsoft.com/office/drawing/2014/main" id="{8354E5AE-6074-4C3E-9484-35C11B768A76}"/>
              </a:ext>
            </a:extLst>
          </p:cNvPr>
          <p:cNvCxnSpPr>
            <a:cxnSpLocks/>
          </p:cNvCxnSpPr>
          <p:nvPr/>
        </p:nvCxnSpPr>
        <p:spPr>
          <a:xfrm flipV="1">
            <a:off x="4342772" y="4168692"/>
            <a:ext cx="787645" cy="1772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vni poveznik sa strelicom 16">
            <a:extLst>
              <a:ext uri="{FF2B5EF4-FFF2-40B4-BE49-F238E27FC236}">
                <a16:creationId xmlns:a16="http://schemas.microsoft.com/office/drawing/2014/main" id="{520F3639-E16A-468F-A003-1C935AA31BC1}"/>
              </a:ext>
            </a:extLst>
          </p:cNvPr>
          <p:cNvCxnSpPr>
            <a:cxnSpLocks/>
          </p:cNvCxnSpPr>
          <p:nvPr/>
        </p:nvCxnSpPr>
        <p:spPr>
          <a:xfrm flipV="1">
            <a:off x="1861457" y="3035142"/>
            <a:ext cx="7193687" cy="818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vni poveznik sa strelicom 10">
            <a:extLst>
              <a:ext uri="{FF2B5EF4-FFF2-40B4-BE49-F238E27FC236}">
                <a16:creationId xmlns:a16="http://schemas.microsoft.com/office/drawing/2014/main" id="{5475625E-8D61-4E76-90AA-F282108BB20D}"/>
              </a:ext>
            </a:extLst>
          </p:cNvPr>
          <p:cNvCxnSpPr>
            <a:cxnSpLocks/>
          </p:cNvCxnSpPr>
          <p:nvPr/>
        </p:nvCxnSpPr>
        <p:spPr>
          <a:xfrm>
            <a:off x="3992250" y="2894448"/>
            <a:ext cx="98450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519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A0E04A-43A0-44ED-AF25-A07215DAAA56}"/>
              </a:ext>
            </a:extLst>
          </p:cNvPr>
          <p:cNvSpPr>
            <a:spLocks noGrp="1"/>
          </p:cNvSpPr>
          <p:nvPr>
            <p:ph type="title"/>
          </p:nvPr>
        </p:nvSpPr>
        <p:spPr>
          <a:xfrm>
            <a:off x="838200" y="365125"/>
            <a:ext cx="3412524" cy="1325563"/>
          </a:xfrm>
        </p:spPr>
        <p:txBody>
          <a:bodyPr/>
          <a:lstStyle/>
          <a:p>
            <a:r>
              <a:rPr lang="hr-HR" sz="6000" b="1">
                <a:solidFill>
                  <a:srgbClr val="000099"/>
                </a:solidFill>
              </a:rPr>
              <a:t>Kanal</a:t>
            </a:r>
            <a:r>
              <a:rPr lang="hr-HR"/>
              <a:t> </a:t>
            </a:r>
          </a:p>
        </p:txBody>
      </p:sp>
      <p:sp>
        <p:nvSpPr>
          <p:cNvPr id="3" name="Rezervirano mjesto sadržaja 2">
            <a:extLst>
              <a:ext uri="{FF2B5EF4-FFF2-40B4-BE49-F238E27FC236}">
                <a16:creationId xmlns:a16="http://schemas.microsoft.com/office/drawing/2014/main" id="{85780498-3114-4F1D-ABC3-2ABB591E3556}"/>
              </a:ext>
            </a:extLst>
          </p:cNvPr>
          <p:cNvSpPr>
            <a:spLocks noGrp="1"/>
          </p:cNvSpPr>
          <p:nvPr>
            <p:ph idx="1"/>
          </p:nvPr>
        </p:nvSpPr>
        <p:spPr>
          <a:xfrm>
            <a:off x="615779" y="2141537"/>
            <a:ext cx="3412524" cy="4351338"/>
          </a:xfrm>
        </p:spPr>
        <p:txBody>
          <a:bodyPr>
            <a:normAutofit/>
          </a:bodyPr>
          <a:lstStyle/>
          <a:p>
            <a:r>
              <a:rPr lang="hr-HR" sz="5400"/>
              <a:t>Može se koristiti za prijenos željenih datoteka</a:t>
            </a:r>
          </a:p>
          <a:p>
            <a:endParaRPr lang="hr-HR" sz="5400"/>
          </a:p>
        </p:txBody>
      </p:sp>
      <p:pic>
        <p:nvPicPr>
          <p:cNvPr id="4" name="Slika 3">
            <a:extLst>
              <a:ext uri="{FF2B5EF4-FFF2-40B4-BE49-F238E27FC236}">
                <a16:creationId xmlns:a16="http://schemas.microsoft.com/office/drawing/2014/main" id="{BE1F9533-049D-4D2F-9FF2-D5BA76839634}"/>
              </a:ext>
            </a:extLst>
          </p:cNvPr>
          <p:cNvPicPr>
            <a:picLocks noChangeAspect="1"/>
          </p:cNvPicPr>
          <p:nvPr/>
        </p:nvPicPr>
        <p:blipFill>
          <a:blip r:embed="rId2"/>
          <a:stretch>
            <a:fillRect/>
          </a:stretch>
        </p:blipFill>
        <p:spPr>
          <a:xfrm>
            <a:off x="4506509" y="365125"/>
            <a:ext cx="7362800" cy="6127750"/>
          </a:xfrm>
          <a:prstGeom prst="rect">
            <a:avLst/>
          </a:prstGeom>
        </p:spPr>
      </p:pic>
    </p:spTree>
    <p:extLst>
      <p:ext uri="{BB962C8B-B14F-4D97-AF65-F5344CB8AC3E}">
        <p14:creationId xmlns:p14="http://schemas.microsoft.com/office/powerpoint/2010/main" val="243269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6495AE-BFAB-406E-A580-406FA5794487}"/>
              </a:ext>
            </a:extLst>
          </p:cNvPr>
          <p:cNvSpPr>
            <a:spLocks noGrp="1"/>
          </p:cNvSpPr>
          <p:nvPr>
            <p:ph type="title"/>
          </p:nvPr>
        </p:nvSpPr>
        <p:spPr>
          <a:xfrm>
            <a:off x="2385309" y="155288"/>
            <a:ext cx="7121577" cy="1325563"/>
          </a:xfrm>
        </p:spPr>
        <p:txBody>
          <a:bodyPr>
            <a:normAutofit/>
          </a:bodyPr>
          <a:lstStyle/>
          <a:p>
            <a:r>
              <a:rPr lang="hr-HR" sz="4800" b="1">
                <a:solidFill>
                  <a:srgbClr val="000099"/>
                </a:solidFill>
                <a:latin typeface="+mn-lt"/>
              </a:rPr>
              <a:t>Kako doći do </a:t>
            </a:r>
            <a:r>
              <a:rPr lang="hr-HR" sz="4800" b="1" err="1">
                <a:solidFill>
                  <a:srgbClr val="000099"/>
                </a:solidFill>
                <a:latin typeface="+mn-lt"/>
              </a:rPr>
              <a:t>Teams</a:t>
            </a:r>
            <a:r>
              <a:rPr lang="hr-HR" sz="4800" b="1">
                <a:solidFill>
                  <a:srgbClr val="000099"/>
                </a:solidFill>
                <a:latin typeface="+mn-lt"/>
              </a:rPr>
              <a:t>-a?</a:t>
            </a:r>
          </a:p>
        </p:txBody>
      </p:sp>
      <p:sp>
        <p:nvSpPr>
          <p:cNvPr id="3" name="Rezervirano mjesto sadržaja 2">
            <a:extLst>
              <a:ext uri="{FF2B5EF4-FFF2-40B4-BE49-F238E27FC236}">
                <a16:creationId xmlns:a16="http://schemas.microsoft.com/office/drawing/2014/main" id="{4BBB2777-087C-491E-9EB7-E42871F51069}"/>
              </a:ext>
            </a:extLst>
          </p:cNvPr>
          <p:cNvSpPr>
            <a:spLocks noGrp="1"/>
          </p:cNvSpPr>
          <p:nvPr>
            <p:ph idx="1"/>
          </p:nvPr>
        </p:nvSpPr>
        <p:spPr>
          <a:xfrm>
            <a:off x="569626" y="1675723"/>
            <a:ext cx="11937167" cy="5581625"/>
          </a:xfrm>
        </p:spPr>
        <p:txBody>
          <a:bodyPr>
            <a:noAutofit/>
          </a:bodyPr>
          <a:lstStyle/>
          <a:p>
            <a:pPr marL="0" indent="0">
              <a:buNone/>
            </a:pPr>
            <a:r>
              <a:rPr lang="hr-HR" sz="4000" dirty="0"/>
              <a:t>Potrebno je ući u Office 365:</a:t>
            </a:r>
          </a:p>
          <a:p>
            <a:pPr marL="0" indent="0">
              <a:buNone/>
            </a:pPr>
            <a:r>
              <a:rPr lang="hr-HR" sz="4000" dirty="0"/>
              <a:t>1. Unesite u tražilicu tekst: </a:t>
            </a:r>
            <a:r>
              <a:rPr lang="hr-HR" sz="4000" b="1" i="1" dirty="0">
                <a:solidFill>
                  <a:srgbClr val="FF0000"/>
                </a:solidFill>
              </a:rPr>
              <a:t>Office 365 za škole</a:t>
            </a:r>
          </a:p>
          <a:p>
            <a:endParaRPr lang="hr-HR" sz="1000" b="1" i="1" dirty="0">
              <a:solidFill>
                <a:srgbClr val="FF0000"/>
              </a:solidFill>
            </a:endParaRPr>
          </a:p>
          <a:p>
            <a:r>
              <a:rPr lang="hr-HR" sz="4000" dirty="0"/>
              <a:t>Unesite svoje </a:t>
            </a:r>
            <a:r>
              <a:rPr lang="hr-HR" sz="4000" b="1" dirty="0"/>
              <a:t>korisničke podatke</a:t>
            </a:r>
            <a:br>
              <a:rPr lang="hr-HR" sz="4000" b="1" dirty="0"/>
            </a:br>
            <a:r>
              <a:rPr lang="hr-HR" sz="3600" dirty="0"/>
              <a:t>(</a:t>
            </a:r>
            <a:r>
              <a:rPr lang="hr-HR" sz="3600" b="1" dirty="0"/>
              <a:t>korisnički naziv</a:t>
            </a:r>
            <a:r>
              <a:rPr lang="hr-HR" sz="3600" dirty="0"/>
              <a:t> (mail, npr. marko.markovic4@skole.hr)</a:t>
            </a:r>
            <a:br>
              <a:rPr lang="hr-HR" sz="3600" dirty="0"/>
            </a:br>
            <a:r>
              <a:rPr lang="hr-HR" sz="3600" dirty="0"/>
              <a:t>i </a:t>
            </a:r>
            <a:r>
              <a:rPr lang="hr-HR" sz="3600" b="1" dirty="0"/>
              <a:t>zaporku </a:t>
            </a:r>
            <a:r>
              <a:rPr lang="hr-HR" sz="3600" dirty="0"/>
              <a:t>(lozinku, npr. xYz1t2Gh).</a:t>
            </a:r>
          </a:p>
          <a:p>
            <a:endParaRPr lang="hr-HR" sz="1000" dirty="0"/>
          </a:p>
          <a:p>
            <a:pPr marL="0" indent="0">
              <a:buNone/>
            </a:pPr>
            <a:r>
              <a:rPr lang="hr-HR" sz="4000" dirty="0"/>
              <a:t>2. U slučaju zagušenja, a sigurno će ga biti, </a:t>
            </a:r>
            <a:br>
              <a:rPr lang="hr-HR" sz="4000" dirty="0"/>
            </a:br>
            <a:r>
              <a:rPr lang="hr-HR" sz="4000" dirty="0"/>
              <a:t>   koristite (direktan) kraći put: </a:t>
            </a:r>
            <a:r>
              <a:rPr lang="hr-HR" sz="4000" b="1" dirty="0">
                <a:solidFill>
                  <a:srgbClr val="FF0000"/>
                </a:solidFill>
              </a:rPr>
              <a:t>portal.office365.com</a:t>
            </a:r>
          </a:p>
          <a:p>
            <a:endParaRPr lang="hr-HR" sz="4000" dirty="0"/>
          </a:p>
        </p:txBody>
      </p:sp>
    </p:spTree>
    <p:extLst>
      <p:ext uri="{BB962C8B-B14F-4D97-AF65-F5344CB8AC3E}">
        <p14:creationId xmlns:p14="http://schemas.microsoft.com/office/powerpoint/2010/main" val="1992692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6A88F8AD-7295-4005-88FA-265C62DBB2C4}"/>
              </a:ext>
            </a:extLst>
          </p:cNvPr>
          <p:cNvSpPr>
            <a:spLocks noGrp="1"/>
          </p:cNvSpPr>
          <p:nvPr>
            <p:ph type="title"/>
          </p:nvPr>
        </p:nvSpPr>
        <p:spPr>
          <a:xfrm>
            <a:off x="0" y="2358441"/>
            <a:ext cx="4892041" cy="2760098"/>
          </a:xfrm>
        </p:spPr>
        <p:txBody>
          <a:bodyPr>
            <a:normAutofit/>
          </a:bodyPr>
          <a:lstStyle/>
          <a:p>
            <a:r>
              <a:rPr lang="hr-HR" sz="7200" b="1">
                <a:solidFill>
                  <a:srgbClr val="FF99FF"/>
                </a:solidFill>
                <a:latin typeface="Bradley Hand ITC" panose="03070402050302030203" pitchFamily="66" charset="0"/>
              </a:rPr>
              <a:t>PRIJEDLOG</a:t>
            </a:r>
          </a:p>
        </p:txBody>
      </p:sp>
      <p:sp>
        <p:nvSpPr>
          <p:cNvPr id="3" name="Rezervirano mjesto sadržaja 2">
            <a:extLst>
              <a:ext uri="{FF2B5EF4-FFF2-40B4-BE49-F238E27FC236}">
                <a16:creationId xmlns:a16="http://schemas.microsoft.com/office/drawing/2014/main" id="{E9E37BB6-2E57-4D30-B4A6-0C4AD9A2E63A}"/>
              </a:ext>
            </a:extLst>
          </p:cNvPr>
          <p:cNvSpPr>
            <a:spLocks noGrp="1"/>
          </p:cNvSpPr>
          <p:nvPr>
            <p:ph idx="1"/>
          </p:nvPr>
        </p:nvSpPr>
        <p:spPr>
          <a:xfrm>
            <a:off x="5313405" y="0"/>
            <a:ext cx="6878594" cy="6858000"/>
          </a:xfrm>
        </p:spPr>
        <p:txBody>
          <a:bodyPr anchor="ctr">
            <a:normAutofit/>
          </a:bodyPr>
          <a:lstStyle/>
          <a:p>
            <a:r>
              <a:rPr lang="hr-HR" sz="4400">
                <a:solidFill>
                  <a:srgbClr val="000000"/>
                </a:solidFill>
              </a:rPr>
              <a:t>Govorilo se da će </a:t>
            </a:r>
            <a:r>
              <a:rPr lang="hr-HR" sz="4400" b="1">
                <a:solidFill>
                  <a:srgbClr val="000000"/>
                </a:solidFill>
              </a:rPr>
              <a:t>razrednici</a:t>
            </a:r>
            <a:r>
              <a:rPr lang="hr-HR" sz="4400">
                <a:solidFill>
                  <a:srgbClr val="000000"/>
                </a:solidFill>
              </a:rPr>
              <a:t> </a:t>
            </a:r>
            <a:r>
              <a:rPr lang="hr-HR" sz="4400" b="1">
                <a:solidFill>
                  <a:srgbClr val="000000"/>
                </a:solidFill>
              </a:rPr>
              <a:t>svaki dan </a:t>
            </a:r>
            <a:r>
              <a:rPr lang="hr-HR" sz="4400">
                <a:solidFill>
                  <a:srgbClr val="000000"/>
                </a:solidFill>
              </a:rPr>
              <a:t>djeci u virtualnu učionicu </a:t>
            </a:r>
            <a:r>
              <a:rPr lang="hr-HR" sz="4400" b="1">
                <a:solidFill>
                  <a:srgbClr val="000000"/>
                </a:solidFill>
              </a:rPr>
              <a:t>unositi dan ranije raspored za sutra.</a:t>
            </a:r>
          </a:p>
          <a:p>
            <a:r>
              <a:rPr lang="hr-HR" sz="4400">
                <a:solidFill>
                  <a:srgbClr val="000000"/>
                </a:solidFill>
              </a:rPr>
              <a:t>Ako tako bude i trebalo, to možete unositi </a:t>
            </a:r>
            <a:r>
              <a:rPr lang="hr-HR" sz="4400" b="1">
                <a:solidFill>
                  <a:srgbClr val="000000"/>
                </a:solidFill>
              </a:rPr>
              <a:t>u stranicu </a:t>
            </a:r>
            <a:r>
              <a:rPr lang="hr-HR" sz="4400" b="1">
                <a:solidFill>
                  <a:srgbClr val="000099"/>
                </a:solidFill>
              </a:rPr>
              <a:t>SAT RAZREDNIKA</a:t>
            </a:r>
            <a:r>
              <a:rPr lang="hr-HR" sz="4400" b="1">
                <a:solidFill>
                  <a:srgbClr val="000000"/>
                </a:solidFill>
              </a:rPr>
              <a:t>, koja je pridružena kao jedan predmet.</a:t>
            </a:r>
            <a:endParaRPr lang="hr-HR" sz="4400">
              <a:solidFill>
                <a:srgbClr val="000000"/>
              </a:solidFill>
            </a:endParaRPr>
          </a:p>
          <a:p>
            <a:r>
              <a:rPr lang="hr-HR" sz="4400">
                <a:solidFill>
                  <a:srgbClr val="000000"/>
                </a:solidFill>
              </a:rPr>
              <a:t>Rasporedi se nalaze </a:t>
            </a:r>
            <a:r>
              <a:rPr lang="hr-HR" sz="4400">
                <a:solidFill>
                  <a:srgbClr val="000000"/>
                </a:solidFill>
                <a:hlinkClick r:id="rId3"/>
              </a:rPr>
              <a:t>ovdje</a:t>
            </a:r>
            <a:r>
              <a:rPr lang="hr-HR" sz="4400">
                <a:solidFill>
                  <a:srgbClr val="000000"/>
                </a:solidFill>
              </a:rPr>
              <a:t>.</a:t>
            </a:r>
          </a:p>
        </p:txBody>
      </p:sp>
    </p:spTree>
    <p:extLst>
      <p:ext uri="{BB962C8B-B14F-4D97-AF65-F5344CB8AC3E}">
        <p14:creationId xmlns:p14="http://schemas.microsoft.com/office/powerpoint/2010/main" val="2924060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1B4123-4553-4C5C-A196-493061C5B5AB}"/>
              </a:ext>
            </a:extLst>
          </p:cNvPr>
          <p:cNvSpPr txBox="1">
            <a:spLocks/>
          </p:cNvSpPr>
          <p:nvPr/>
        </p:nvSpPr>
        <p:spPr>
          <a:xfrm>
            <a:off x="6585882" y="4267832"/>
            <a:ext cx="4805996" cy="14014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7200" b="1">
                <a:solidFill>
                  <a:srgbClr val="000099"/>
                </a:solidFill>
                <a:latin typeface="Aharoni" panose="02010803020104030203" pitchFamily="2" charset="-79"/>
                <a:cs typeface="Aharoni" panose="02010803020104030203" pitchFamily="2" charset="-79"/>
              </a:rPr>
              <a:t>MS TEAMS</a:t>
            </a:r>
          </a:p>
        </p:txBody>
      </p:sp>
      <p:pic>
        <p:nvPicPr>
          <p:cNvPr id="3" name="Slika 2">
            <a:extLst>
              <a:ext uri="{FF2B5EF4-FFF2-40B4-BE49-F238E27FC236}">
                <a16:creationId xmlns:a16="http://schemas.microsoft.com/office/drawing/2014/main" id="{BC3011C0-6427-4BBD-A683-439DE881ACA0}"/>
              </a:ext>
            </a:extLst>
          </p:cNvPr>
          <p:cNvPicPr>
            <a:picLocks noChangeAspect="1"/>
          </p:cNvPicPr>
          <p:nvPr/>
        </p:nvPicPr>
        <p:blipFill rotWithShape="1">
          <a:blip r:embed="rId2">
            <a:alphaModFix/>
          </a:blip>
          <a:srcRect l="1628" r="420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TekstniOkvir 3">
            <a:extLst>
              <a:ext uri="{FF2B5EF4-FFF2-40B4-BE49-F238E27FC236}">
                <a16:creationId xmlns:a16="http://schemas.microsoft.com/office/drawing/2014/main" id="{731921A5-00E2-4576-9251-620B9BC63002}"/>
              </a:ext>
            </a:extLst>
          </p:cNvPr>
          <p:cNvSpPr txBox="1"/>
          <p:nvPr/>
        </p:nvSpPr>
        <p:spPr>
          <a:xfrm>
            <a:off x="5298684" y="319468"/>
            <a:ext cx="6679956" cy="3785652"/>
          </a:xfrm>
          <a:prstGeom prst="rect">
            <a:avLst/>
          </a:prstGeom>
          <a:noFill/>
        </p:spPr>
        <p:txBody>
          <a:bodyPr wrap="square" rtlCol="0">
            <a:spAutoFit/>
          </a:bodyPr>
          <a:lstStyle/>
          <a:p>
            <a:r>
              <a:rPr lang="hr-HR" sz="4800"/>
              <a:t>Ima još mogućnosti,</a:t>
            </a:r>
          </a:p>
          <a:p>
            <a:r>
              <a:rPr lang="hr-HR" sz="4800"/>
              <a:t>ali ima i vremena.</a:t>
            </a:r>
          </a:p>
          <a:p>
            <a:r>
              <a:rPr lang="hr-HR" sz="4800"/>
              <a:t>Prikazana je osnovna</a:t>
            </a:r>
            <a:br>
              <a:rPr lang="hr-HR" sz="4800"/>
            </a:br>
            <a:r>
              <a:rPr lang="hr-HR" sz="4800"/>
              <a:t>verzija za početno </a:t>
            </a:r>
          </a:p>
          <a:p>
            <a:r>
              <a:rPr lang="hr-HR" sz="4800"/>
              <a:t>korištenje.</a:t>
            </a:r>
          </a:p>
        </p:txBody>
      </p:sp>
    </p:spTree>
    <p:extLst>
      <p:ext uri="{BB962C8B-B14F-4D97-AF65-F5344CB8AC3E}">
        <p14:creationId xmlns:p14="http://schemas.microsoft.com/office/powerpoint/2010/main" val="1082741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5152515D-D776-434B-896C-ACE9A6EF9968}"/>
              </a:ext>
            </a:extLst>
          </p:cNvPr>
          <p:cNvSpPr>
            <a:spLocks noGrp="1"/>
          </p:cNvSpPr>
          <p:nvPr>
            <p:ph idx="1"/>
          </p:nvPr>
        </p:nvSpPr>
        <p:spPr>
          <a:xfrm>
            <a:off x="5857987" y="1240970"/>
            <a:ext cx="5136288" cy="4800601"/>
          </a:xfrm>
        </p:spPr>
        <p:txBody>
          <a:bodyPr anchor="ctr">
            <a:normAutofit/>
          </a:bodyPr>
          <a:lstStyle/>
          <a:p>
            <a:r>
              <a:rPr lang="hr-HR" sz="5400" b="1" dirty="0">
                <a:solidFill>
                  <a:srgbClr val="000099"/>
                </a:solidFill>
              </a:rPr>
              <a:t>Sretna i uspješna </a:t>
            </a:r>
            <a:br>
              <a:rPr lang="hr-HR" sz="5400" b="1" dirty="0">
                <a:solidFill>
                  <a:srgbClr val="000099"/>
                </a:solidFill>
              </a:rPr>
            </a:br>
            <a:r>
              <a:rPr lang="hr-HR" sz="5400" b="1" dirty="0">
                <a:solidFill>
                  <a:srgbClr val="000099"/>
                </a:solidFill>
              </a:rPr>
              <a:t>nastava na daljinu i učenicima i učiteljima!</a:t>
            </a:r>
          </a:p>
          <a:p>
            <a:endParaRPr lang="hr-HR" sz="5400" b="1" dirty="0">
              <a:solidFill>
                <a:srgbClr val="000099"/>
              </a:solidFill>
            </a:endParaRPr>
          </a:p>
        </p:txBody>
      </p:sp>
      <p:pic>
        <p:nvPicPr>
          <p:cNvPr id="5" name="Grafika 4" descr="Klicanje">
            <a:extLst>
              <a:ext uri="{FF2B5EF4-FFF2-40B4-BE49-F238E27FC236}">
                <a16:creationId xmlns:a16="http://schemas.microsoft.com/office/drawing/2014/main" id="{CB57E8DD-02B2-461A-95C5-C5FF5D3755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284" y="1929088"/>
            <a:ext cx="3061888" cy="2999823"/>
          </a:xfrm>
          <a:prstGeom prst="rect">
            <a:avLst/>
          </a:prstGeom>
        </p:spPr>
      </p:pic>
      <p:pic>
        <p:nvPicPr>
          <p:cNvPr id="11" name="Grafika 10" descr="Soba za sastanke">
            <a:extLst>
              <a:ext uri="{FF2B5EF4-FFF2-40B4-BE49-F238E27FC236}">
                <a16:creationId xmlns:a16="http://schemas.microsoft.com/office/drawing/2014/main" id="{619D51B4-00CC-4C73-9CCC-89C867A02B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23037" y="3428998"/>
            <a:ext cx="1723770" cy="1723770"/>
          </a:xfrm>
          <a:prstGeom prst="rect">
            <a:avLst/>
          </a:prstGeom>
        </p:spPr>
      </p:pic>
    </p:spTree>
    <p:extLst>
      <p:ext uri="{BB962C8B-B14F-4D97-AF65-F5344CB8AC3E}">
        <p14:creationId xmlns:p14="http://schemas.microsoft.com/office/powerpoint/2010/main" val="245152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2E4C44-2974-4BB3-96E8-075B98744D36}"/>
              </a:ext>
            </a:extLst>
          </p:cNvPr>
          <p:cNvSpPr>
            <a:spLocks noGrp="1"/>
          </p:cNvSpPr>
          <p:nvPr>
            <p:ph type="title"/>
          </p:nvPr>
        </p:nvSpPr>
        <p:spPr/>
        <p:txBody>
          <a:bodyPr/>
          <a:lstStyle/>
          <a:p>
            <a:r>
              <a:rPr lang="hr-HR" err="1"/>
              <a:t>Dvoklikom</a:t>
            </a:r>
            <a:r>
              <a:rPr lang="hr-HR"/>
              <a:t> izaberite </a:t>
            </a:r>
            <a:r>
              <a:rPr lang="hr-HR" b="1" err="1">
                <a:solidFill>
                  <a:srgbClr val="000099"/>
                </a:solidFill>
              </a:rPr>
              <a:t>Teams</a:t>
            </a:r>
            <a:r>
              <a:rPr lang="hr-HR" b="1">
                <a:solidFill>
                  <a:srgbClr val="000099"/>
                </a:solidFill>
              </a:rPr>
              <a:t>:</a:t>
            </a:r>
          </a:p>
        </p:txBody>
      </p:sp>
      <p:pic>
        <p:nvPicPr>
          <p:cNvPr id="4" name="Rezervirano mjesto sadržaja 3">
            <a:extLst>
              <a:ext uri="{FF2B5EF4-FFF2-40B4-BE49-F238E27FC236}">
                <a16:creationId xmlns:a16="http://schemas.microsoft.com/office/drawing/2014/main" id="{5F3C0201-10BD-4847-A43A-4644E4EF520B}"/>
              </a:ext>
            </a:extLst>
          </p:cNvPr>
          <p:cNvPicPr>
            <a:picLocks noGrp="1" noChangeAspect="1"/>
          </p:cNvPicPr>
          <p:nvPr>
            <p:ph idx="1"/>
          </p:nvPr>
        </p:nvPicPr>
        <p:blipFill>
          <a:blip r:embed="rId2"/>
          <a:stretch>
            <a:fillRect/>
          </a:stretch>
        </p:blipFill>
        <p:spPr>
          <a:xfrm>
            <a:off x="0" y="1550636"/>
            <a:ext cx="12192000" cy="4421746"/>
          </a:xfrm>
          <a:prstGeom prst="rect">
            <a:avLst/>
          </a:prstGeom>
        </p:spPr>
      </p:pic>
      <p:sp>
        <p:nvSpPr>
          <p:cNvPr id="5" name="Pravokutnik: zaobljeni kutovi 4">
            <a:extLst>
              <a:ext uri="{FF2B5EF4-FFF2-40B4-BE49-F238E27FC236}">
                <a16:creationId xmlns:a16="http://schemas.microsoft.com/office/drawing/2014/main" id="{7EAC6E00-5ABA-4FC4-9DFC-467B0A5D0580}"/>
              </a:ext>
            </a:extLst>
          </p:cNvPr>
          <p:cNvSpPr/>
          <p:nvPr/>
        </p:nvSpPr>
        <p:spPr>
          <a:xfrm>
            <a:off x="9953810" y="2576945"/>
            <a:ext cx="1620981" cy="17041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9870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E2A33A-EB85-4E07-BFBC-DEA3E4A74B98}"/>
              </a:ext>
            </a:extLst>
          </p:cNvPr>
          <p:cNvSpPr>
            <a:spLocks noGrp="1"/>
          </p:cNvSpPr>
          <p:nvPr>
            <p:ph type="title"/>
          </p:nvPr>
        </p:nvSpPr>
        <p:spPr>
          <a:xfrm>
            <a:off x="443347" y="181461"/>
            <a:ext cx="3816926" cy="6676539"/>
          </a:xfrm>
        </p:spPr>
        <p:txBody>
          <a:bodyPr>
            <a:noAutofit/>
          </a:bodyPr>
          <a:lstStyle/>
          <a:p>
            <a:r>
              <a:rPr lang="hr-HR" sz="4800" b="1" dirty="0"/>
              <a:t>Prikazat će Vam se </a:t>
            </a:r>
            <a:r>
              <a:rPr lang="hr-HR" sz="4800" b="1" dirty="0">
                <a:solidFill>
                  <a:srgbClr val="FF0000"/>
                </a:solidFill>
                <a:effectLst>
                  <a:outerShdw blurRad="38100" dist="38100" dir="2700000" algn="tl">
                    <a:srgbClr val="000000">
                      <a:alpha val="43137"/>
                    </a:srgbClr>
                  </a:outerShdw>
                </a:effectLst>
              </a:rPr>
              <a:t>svi timovi </a:t>
            </a:r>
            <a:r>
              <a:rPr lang="hr-HR" sz="4800" b="1" dirty="0"/>
              <a:t>kojih </a:t>
            </a:r>
            <a:br>
              <a:rPr lang="hr-HR" sz="4800" b="1" dirty="0"/>
            </a:br>
            <a:r>
              <a:rPr lang="hr-HR" sz="4800" b="1" dirty="0"/>
              <a:t>ste član.</a:t>
            </a:r>
            <a:br>
              <a:rPr lang="hr-HR" sz="4800" b="1" dirty="0"/>
            </a:br>
            <a:br>
              <a:rPr lang="hr-HR" sz="4800" b="1" dirty="0"/>
            </a:br>
            <a:r>
              <a:rPr lang="hr-HR" sz="4800" b="1" dirty="0">
                <a:solidFill>
                  <a:srgbClr val="FF0000"/>
                </a:solidFill>
                <a:effectLst>
                  <a:outerShdw blurRad="38100" dist="38100" dir="2700000" algn="tl">
                    <a:srgbClr val="000000">
                      <a:alpha val="43137"/>
                    </a:srgbClr>
                  </a:outerShdw>
                </a:effectLst>
              </a:rPr>
              <a:t>Izaberite </a:t>
            </a:r>
            <a:br>
              <a:rPr lang="hr-HR" sz="4800" b="1" dirty="0">
                <a:solidFill>
                  <a:srgbClr val="FF0000"/>
                </a:solidFill>
                <a:effectLst>
                  <a:outerShdw blurRad="38100" dist="38100" dir="2700000" algn="tl">
                    <a:srgbClr val="000000">
                      <a:alpha val="43137"/>
                    </a:srgbClr>
                  </a:outerShdw>
                </a:effectLst>
              </a:rPr>
            </a:br>
            <a:r>
              <a:rPr lang="hr-HR" sz="4800" b="1" dirty="0">
                <a:solidFill>
                  <a:srgbClr val="FF0000"/>
                </a:solidFill>
                <a:effectLst>
                  <a:outerShdw blurRad="38100" dist="38100" dir="2700000" algn="tl">
                    <a:srgbClr val="000000">
                      <a:alpha val="43137"/>
                    </a:srgbClr>
                  </a:outerShdw>
                </a:effectLst>
              </a:rPr>
              <a:t>jedan  </a:t>
            </a:r>
            <a:r>
              <a:rPr lang="hr-HR" sz="4800" b="1" dirty="0"/>
              <a:t>koji Vam trenutno treba</a:t>
            </a:r>
          </a:p>
        </p:txBody>
      </p:sp>
      <p:pic>
        <p:nvPicPr>
          <p:cNvPr id="4" name="Rezervirano mjesto sadržaja 3">
            <a:extLst>
              <a:ext uri="{FF2B5EF4-FFF2-40B4-BE49-F238E27FC236}">
                <a16:creationId xmlns:a16="http://schemas.microsoft.com/office/drawing/2014/main" id="{F1B995C0-6DE0-4A38-BF63-FD35E7C3EAD1}"/>
              </a:ext>
            </a:extLst>
          </p:cNvPr>
          <p:cNvPicPr>
            <a:picLocks noGrp="1" noChangeAspect="1"/>
          </p:cNvPicPr>
          <p:nvPr>
            <p:ph idx="1"/>
          </p:nvPr>
        </p:nvPicPr>
        <p:blipFill>
          <a:blip r:embed="rId2"/>
          <a:stretch>
            <a:fillRect/>
          </a:stretch>
        </p:blipFill>
        <p:spPr>
          <a:xfrm>
            <a:off x="4260273" y="181461"/>
            <a:ext cx="7931727" cy="6676539"/>
          </a:xfrm>
          <a:prstGeom prst="rect">
            <a:avLst/>
          </a:prstGeom>
        </p:spPr>
      </p:pic>
    </p:spTree>
    <p:extLst>
      <p:ext uri="{BB962C8B-B14F-4D97-AF65-F5344CB8AC3E}">
        <p14:creationId xmlns:p14="http://schemas.microsoft.com/office/powerpoint/2010/main" val="325434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2B109F1-CD25-45C1-92BF-0D67DC1EC469}"/>
              </a:ext>
            </a:extLst>
          </p:cNvPr>
          <p:cNvSpPr>
            <a:spLocks noGrp="1"/>
          </p:cNvSpPr>
          <p:nvPr>
            <p:ph idx="1"/>
          </p:nvPr>
        </p:nvSpPr>
        <p:spPr>
          <a:xfrm>
            <a:off x="401486" y="748145"/>
            <a:ext cx="6086400" cy="6109854"/>
          </a:xfrm>
        </p:spPr>
        <p:txBody>
          <a:bodyPr>
            <a:normAutofit/>
          </a:bodyPr>
          <a:lstStyle/>
          <a:p>
            <a:r>
              <a:rPr lang="hr-HR" sz="4400" dirty="0"/>
              <a:t>Prikazat će Vam se </a:t>
            </a:r>
            <a:r>
              <a:rPr lang="hr-HR" sz="4400" b="1" dirty="0"/>
              <a:t>popis svih članova</a:t>
            </a:r>
            <a:r>
              <a:rPr lang="hr-HR" sz="4400" dirty="0"/>
              <a:t> (s desne strane), a s lijeve će pisati </a:t>
            </a:r>
            <a:r>
              <a:rPr lang="hr-HR" sz="4400" b="1" dirty="0">
                <a:solidFill>
                  <a:srgbClr val="000099"/>
                </a:solidFill>
              </a:rPr>
              <a:t>NAZIV TIMA </a:t>
            </a:r>
            <a:r>
              <a:rPr lang="hr-HR" sz="4400" dirty="0"/>
              <a:t>ispod toga </a:t>
            </a:r>
            <a:r>
              <a:rPr lang="hr-HR" sz="4400" b="1" dirty="0">
                <a:solidFill>
                  <a:srgbClr val="000099"/>
                </a:solidFill>
              </a:rPr>
              <a:t>OPĆENITO</a:t>
            </a:r>
            <a:r>
              <a:rPr lang="hr-HR" sz="4400" dirty="0"/>
              <a:t>.</a:t>
            </a:r>
          </a:p>
          <a:p>
            <a:r>
              <a:rPr lang="hr-HR" sz="4400" dirty="0"/>
              <a:t>U gornjem lijevom kutu je</a:t>
            </a:r>
            <a:r>
              <a:rPr lang="hr-HR" sz="4400" b="1" dirty="0"/>
              <a:t> poveznica </a:t>
            </a:r>
            <a:r>
              <a:rPr lang="hr-HR" sz="4400" b="1" dirty="0">
                <a:solidFill>
                  <a:srgbClr val="000099"/>
                </a:solidFill>
              </a:rPr>
              <a:t>SVI TIMOVI </a:t>
            </a:r>
            <a:r>
              <a:rPr lang="hr-HR" sz="4400" dirty="0"/>
              <a:t>s kojom se vraćate nazad na popis timova.</a:t>
            </a:r>
          </a:p>
        </p:txBody>
      </p:sp>
      <p:pic>
        <p:nvPicPr>
          <p:cNvPr id="6" name="Slika 5" descr="Slika na kojoj se prikazuje snimka zaslona, ptica&#10;&#10;Opis je automatski generiran">
            <a:extLst>
              <a:ext uri="{FF2B5EF4-FFF2-40B4-BE49-F238E27FC236}">
                <a16:creationId xmlns:a16="http://schemas.microsoft.com/office/drawing/2014/main" id="{871F4670-A887-43AB-8B9D-947E202F6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886" y="104986"/>
            <a:ext cx="7682345" cy="6753013"/>
          </a:xfrm>
          <a:prstGeom prst="rect">
            <a:avLst/>
          </a:prstGeom>
        </p:spPr>
      </p:pic>
    </p:spTree>
    <p:extLst>
      <p:ext uri="{BB962C8B-B14F-4D97-AF65-F5344CB8AC3E}">
        <p14:creationId xmlns:p14="http://schemas.microsoft.com/office/powerpoint/2010/main" val="153642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553C6295-D49E-4FBD-90DD-50B2639FD001}"/>
              </a:ext>
            </a:extLst>
          </p:cNvPr>
          <p:cNvSpPr>
            <a:spLocks noGrp="1"/>
          </p:cNvSpPr>
          <p:nvPr>
            <p:ph type="title"/>
          </p:nvPr>
        </p:nvSpPr>
        <p:spPr>
          <a:xfrm>
            <a:off x="1127612" y="980254"/>
            <a:ext cx="4231074" cy="4795408"/>
          </a:xfrm>
        </p:spPr>
        <p:txBody>
          <a:bodyPr>
            <a:normAutofit/>
          </a:bodyPr>
          <a:lstStyle/>
          <a:p>
            <a:r>
              <a:rPr lang="hr-HR" b="1" dirty="0">
                <a:solidFill>
                  <a:srgbClr val="FFFFFF"/>
                </a:solidFill>
              </a:rPr>
              <a:t>Što je </a:t>
            </a:r>
            <a:br>
              <a:rPr lang="hr-HR" b="1" dirty="0">
                <a:solidFill>
                  <a:srgbClr val="FFFFFF"/>
                </a:solidFill>
              </a:rPr>
            </a:br>
            <a:r>
              <a:rPr lang="hr-HR" b="1" dirty="0">
                <a:solidFill>
                  <a:srgbClr val="FFFFFF"/>
                </a:solidFill>
              </a:rPr>
              <a:t>minimalno potrebno </a:t>
            </a:r>
            <a:br>
              <a:rPr lang="hr-HR" b="1" dirty="0">
                <a:solidFill>
                  <a:srgbClr val="FFFFFF"/>
                </a:solidFill>
              </a:rPr>
            </a:br>
            <a:r>
              <a:rPr lang="hr-HR" b="1" dirty="0">
                <a:solidFill>
                  <a:srgbClr val="FFFFFF"/>
                </a:solidFill>
              </a:rPr>
              <a:t>pripremiti za predmetne učitelje?</a:t>
            </a:r>
          </a:p>
        </p:txBody>
      </p:sp>
      <p:graphicFrame>
        <p:nvGraphicFramePr>
          <p:cNvPr id="5" name="Rezervirano mjesto sadržaja 2">
            <a:extLst>
              <a:ext uri="{FF2B5EF4-FFF2-40B4-BE49-F238E27FC236}">
                <a16:creationId xmlns:a16="http://schemas.microsoft.com/office/drawing/2014/main" id="{E7E73FD5-FF5B-4D90-8690-6C989C2DEEE1}"/>
              </a:ext>
            </a:extLst>
          </p:cNvPr>
          <p:cNvGraphicFramePr>
            <a:graphicFrameLocks noGrp="1"/>
          </p:cNvGraphicFramePr>
          <p:nvPr>
            <p:ph idx="1"/>
            <p:extLst>
              <p:ext uri="{D42A27DB-BD31-4B8C-83A1-F6EECF244321}">
                <p14:modId xmlns:p14="http://schemas.microsoft.com/office/powerpoint/2010/main" val="19529824"/>
              </p:ext>
            </p:extLst>
          </p:nvPr>
        </p:nvGraphicFramePr>
        <p:xfrm>
          <a:off x="5194300" y="470924"/>
          <a:ext cx="6513604" cy="607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87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AA71D96-48CA-4954-9683-CAFF0D948E31}"/>
              </a:ext>
            </a:extLst>
          </p:cNvPr>
          <p:cNvSpPr>
            <a:spLocks noGrp="1"/>
          </p:cNvSpPr>
          <p:nvPr>
            <p:ph type="title"/>
          </p:nvPr>
        </p:nvSpPr>
        <p:spPr>
          <a:xfrm>
            <a:off x="72737" y="0"/>
            <a:ext cx="12192000" cy="2122714"/>
          </a:xfrm>
        </p:spPr>
        <p:txBody>
          <a:bodyPr>
            <a:normAutofit/>
          </a:bodyPr>
          <a:lstStyle/>
          <a:p>
            <a:r>
              <a:rPr lang="hr-HR" sz="3200" dirty="0"/>
              <a:t>Izaberete li datoteke, pojavit će Vam se nešto slično kao na slici (dolje).</a:t>
            </a:r>
            <a:br>
              <a:rPr lang="hr-HR" sz="3200" dirty="0"/>
            </a:br>
            <a:r>
              <a:rPr lang="hr-HR" sz="3200" dirty="0"/>
              <a:t>Tu se nalazi </a:t>
            </a:r>
            <a:r>
              <a:rPr lang="hr-HR" sz="3200" b="1" dirty="0">
                <a:solidFill>
                  <a:srgbClr val="FF0000"/>
                </a:solidFill>
              </a:rPr>
              <a:t>mapa za prilaganje datoteka. Mogu se stvarati nove mape, ali trenutno je ta opcija ograničena (zbog zagušenja)</a:t>
            </a:r>
          </a:p>
        </p:txBody>
      </p:sp>
      <p:pic>
        <p:nvPicPr>
          <p:cNvPr id="4" name="Rezervirano mjesto sadržaja 3">
            <a:extLst>
              <a:ext uri="{FF2B5EF4-FFF2-40B4-BE49-F238E27FC236}">
                <a16:creationId xmlns:a16="http://schemas.microsoft.com/office/drawing/2014/main" id="{55938DAB-5038-45DB-B743-0B6C20A72A5C}"/>
              </a:ext>
            </a:extLst>
          </p:cNvPr>
          <p:cNvPicPr>
            <a:picLocks noGrp="1" noChangeAspect="1"/>
          </p:cNvPicPr>
          <p:nvPr>
            <p:ph idx="1"/>
          </p:nvPr>
        </p:nvPicPr>
        <p:blipFill>
          <a:blip r:embed="rId2"/>
          <a:stretch>
            <a:fillRect/>
          </a:stretch>
        </p:blipFill>
        <p:spPr>
          <a:xfrm>
            <a:off x="0" y="1812471"/>
            <a:ext cx="12191999" cy="4882243"/>
          </a:xfrm>
          <a:prstGeom prst="rect">
            <a:avLst/>
          </a:prstGeom>
        </p:spPr>
      </p:pic>
    </p:spTree>
    <p:extLst>
      <p:ext uri="{BB962C8B-B14F-4D97-AF65-F5344CB8AC3E}">
        <p14:creationId xmlns:p14="http://schemas.microsoft.com/office/powerpoint/2010/main" val="193851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a:extLst>
              <a:ext uri="{FF2B5EF4-FFF2-40B4-BE49-F238E27FC236}">
                <a16:creationId xmlns:a16="http://schemas.microsoft.com/office/drawing/2014/main" id="{9D0780C7-B12E-465D-AEE3-1ED5C74EF019}"/>
              </a:ext>
            </a:extLst>
          </p:cNvPr>
          <p:cNvPicPr>
            <a:picLocks noGrp="1" noChangeAspect="1"/>
          </p:cNvPicPr>
          <p:nvPr>
            <p:ph idx="1"/>
          </p:nvPr>
        </p:nvPicPr>
        <p:blipFill>
          <a:blip r:embed="rId2"/>
          <a:stretch>
            <a:fillRect/>
          </a:stretch>
        </p:blipFill>
        <p:spPr>
          <a:xfrm>
            <a:off x="0" y="-48274"/>
            <a:ext cx="9222336" cy="6954548"/>
          </a:xfrm>
          <a:prstGeom prst="rect">
            <a:avLst/>
          </a:prstGeom>
        </p:spPr>
      </p:pic>
      <p:sp>
        <p:nvSpPr>
          <p:cNvPr id="2" name="Naslov 1">
            <a:extLst>
              <a:ext uri="{FF2B5EF4-FFF2-40B4-BE49-F238E27FC236}">
                <a16:creationId xmlns:a16="http://schemas.microsoft.com/office/drawing/2014/main" id="{B107C72D-0A5B-40A4-A5E0-EDE7753DC226}"/>
              </a:ext>
            </a:extLst>
          </p:cNvPr>
          <p:cNvSpPr>
            <a:spLocks noGrp="1"/>
          </p:cNvSpPr>
          <p:nvPr>
            <p:ph type="title"/>
          </p:nvPr>
        </p:nvSpPr>
        <p:spPr>
          <a:xfrm>
            <a:off x="4620986" y="2392146"/>
            <a:ext cx="7571014" cy="3717709"/>
          </a:xfrm>
          <a:solidFill>
            <a:schemeClr val="bg1"/>
          </a:solidFill>
        </p:spPr>
        <p:txBody>
          <a:bodyPr>
            <a:normAutofit/>
          </a:bodyPr>
          <a:lstStyle/>
          <a:p>
            <a:r>
              <a:rPr lang="hr-HR" dirty="0"/>
              <a:t>Svoju mapu možete sami napraviti (kad bude manje zagušenje)</a:t>
            </a:r>
            <a:br>
              <a:rPr lang="hr-HR" dirty="0"/>
            </a:br>
            <a:br>
              <a:rPr lang="hr-HR" dirty="0"/>
            </a:br>
            <a:r>
              <a:rPr lang="hr-HR" dirty="0"/>
              <a:t>Novo → Mapa → </a:t>
            </a:r>
            <a:br>
              <a:rPr lang="hr-HR" dirty="0"/>
            </a:br>
            <a:r>
              <a:rPr lang="hr-HR" dirty="0"/>
              <a:t>Odredite naziv mape →Stvori</a:t>
            </a:r>
          </a:p>
        </p:txBody>
      </p:sp>
    </p:spTree>
    <p:extLst>
      <p:ext uri="{BB962C8B-B14F-4D97-AF65-F5344CB8AC3E}">
        <p14:creationId xmlns:p14="http://schemas.microsoft.com/office/powerpoint/2010/main" val="2950965752"/>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4d98a9e9-32c3-4471-af18-26dcb9ed49b0" xsi:nil="true"/>
    <IsNotebookLocked xmlns="4d98a9e9-32c3-4471-af18-26dcb9ed49b0" xsi:nil="true"/>
    <DefaultSectionNames xmlns="4d98a9e9-32c3-4471-af18-26dcb9ed49b0" xsi:nil="true"/>
    <Math_Settings xmlns="4d98a9e9-32c3-4471-af18-26dcb9ed49b0" xsi:nil="true"/>
    <Owner xmlns="4d98a9e9-32c3-4471-af18-26dcb9ed49b0">
      <UserInfo>
        <DisplayName/>
        <AccountId xsi:nil="true"/>
        <AccountType/>
      </UserInfo>
    </Owner>
    <Distribution_Groups xmlns="4d98a9e9-32c3-4471-af18-26dcb9ed49b0" xsi:nil="true"/>
    <LMS_Mappings xmlns="4d98a9e9-32c3-4471-af18-26dcb9ed49b0" xsi:nil="true"/>
    <Templates xmlns="4d98a9e9-32c3-4471-af18-26dcb9ed49b0" xsi:nil="true"/>
    <NotebookType xmlns="4d98a9e9-32c3-4471-af18-26dcb9ed49b0" xsi:nil="true"/>
    <Students xmlns="4d98a9e9-32c3-4471-af18-26dcb9ed49b0">
      <UserInfo>
        <DisplayName/>
        <AccountId xsi:nil="true"/>
        <AccountType/>
      </UserInfo>
    </Students>
    <TeamsChannelId xmlns="4d98a9e9-32c3-4471-af18-26dcb9ed49b0" xsi:nil="true"/>
    <Student_Groups xmlns="4d98a9e9-32c3-4471-af18-26dcb9ed49b0">
      <UserInfo>
        <DisplayName/>
        <AccountId xsi:nil="true"/>
        <AccountType/>
      </UserInfo>
    </Student_Groups>
    <Invited_Teachers xmlns="4d98a9e9-32c3-4471-af18-26dcb9ed49b0" xsi:nil="true"/>
    <Invited_Students xmlns="4d98a9e9-32c3-4471-af18-26dcb9ed49b0" xsi:nil="true"/>
    <Is_Collaboration_Space_Locked xmlns="4d98a9e9-32c3-4471-af18-26dcb9ed49b0" xsi:nil="true"/>
    <Self_Registration_Enabled xmlns="4d98a9e9-32c3-4471-af18-26dcb9ed49b0" xsi:nil="true"/>
    <Has_Teacher_Only_SectionGroup xmlns="4d98a9e9-32c3-4471-af18-26dcb9ed49b0" xsi:nil="true"/>
    <CultureName xmlns="4d98a9e9-32c3-4471-af18-26dcb9ed49b0" xsi:nil="true"/>
    <FolderType xmlns="4d98a9e9-32c3-4471-af18-26dcb9ed49b0" xsi:nil="true"/>
    <Teachers xmlns="4d98a9e9-32c3-4471-af18-26dcb9ed49b0">
      <UserInfo>
        <DisplayName/>
        <AccountId xsi:nil="true"/>
        <AccountType/>
      </UserInfo>
    </Teach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4AD39C5131C64BBB5E56EF4BA506A7" ma:contentTypeVersion="29" ma:contentTypeDescription="Create a new document." ma:contentTypeScope="" ma:versionID="19105015fbb9259e2613b18c60ae10a9">
  <xsd:schema xmlns:xsd="http://www.w3.org/2001/XMLSchema" xmlns:xs="http://www.w3.org/2001/XMLSchema" xmlns:p="http://schemas.microsoft.com/office/2006/metadata/properties" xmlns:ns3="50c6c52c-9ab9-49ea-a1da-85866a623560" xmlns:ns4="4d98a9e9-32c3-4471-af18-26dcb9ed49b0" targetNamespace="http://schemas.microsoft.com/office/2006/metadata/properties" ma:root="true" ma:fieldsID="8fc7c651f810e9bf5fff0f153f8cabb4" ns3:_="" ns4:_="">
    <xsd:import namespace="50c6c52c-9ab9-49ea-a1da-85866a623560"/>
    <xsd:import namespace="4d98a9e9-32c3-4471-af18-26dcb9ed49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element ref="ns4:Math_Settings" minOccurs="0"/>
                <xsd:element ref="ns4:Distribution_Groups" minOccurs="0"/>
                <xsd:element ref="ns4: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6c52c-9ab9-49ea-a1da-85866a6235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98a9e9-32c3-4471-af18-26dcb9ed49b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ath_Settings" ma:index="34" nillable="true" ma:displayName="Math Settings" ma:internalName="Math_Settings">
      <xsd:simpleType>
        <xsd:restriction base="dms:Text"/>
      </xsd:simple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BDCFE4-5CB8-401F-BB3F-7A11B1FC201A}">
  <ds:schemaRefs>
    <ds:schemaRef ds:uri="http://schemas.microsoft.com/office/infopath/2007/PartnerControls"/>
    <ds:schemaRef ds:uri="http://purl.org/dc/dcmitype/"/>
    <ds:schemaRef ds:uri="http://purl.org/dc/elements/1.1/"/>
    <ds:schemaRef ds:uri="50c6c52c-9ab9-49ea-a1da-85866a623560"/>
    <ds:schemaRef ds:uri="http://schemas.openxmlformats.org/package/2006/metadata/core-properties"/>
    <ds:schemaRef ds:uri="http://schemas.microsoft.com/office/2006/documentManagement/types"/>
    <ds:schemaRef ds:uri="4d98a9e9-32c3-4471-af18-26dcb9ed49b0"/>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0087F8DA-7EFC-4136-910B-A8BED05895C3}">
  <ds:schemaRefs>
    <ds:schemaRef ds:uri="http://schemas.microsoft.com/sharepoint/v3/contenttype/forms"/>
  </ds:schemaRefs>
</ds:datastoreItem>
</file>

<file path=customXml/itemProps3.xml><?xml version="1.0" encoding="utf-8"?>
<ds:datastoreItem xmlns:ds="http://schemas.openxmlformats.org/officeDocument/2006/customXml" ds:itemID="{984E259F-BB88-4407-999C-B718082BC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c6c52c-9ab9-49ea-a1da-85866a623560"/>
    <ds:schemaRef ds:uri="4d98a9e9-32c3-4471-af18-26dcb9ed49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TotalTime>
  <Words>955</Words>
  <Application>Microsoft Office PowerPoint</Application>
  <PresentationFormat>Široki zaslon</PresentationFormat>
  <Paragraphs>84</Paragraphs>
  <Slides>32</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32</vt:i4>
      </vt:variant>
    </vt:vector>
  </HeadingPairs>
  <TitlesOfParts>
    <vt:vector size="38" baseType="lpstr">
      <vt:lpstr>Aharoni</vt:lpstr>
      <vt:lpstr>Arial</vt:lpstr>
      <vt:lpstr>Bradley Hand ITC</vt:lpstr>
      <vt:lpstr>Calibri</vt:lpstr>
      <vt:lpstr>Calibri Light</vt:lpstr>
      <vt:lpstr>Tema sustava Office</vt:lpstr>
      <vt:lpstr>PowerPoint prezentacija</vt:lpstr>
      <vt:lpstr>MS TEAMS</vt:lpstr>
      <vt:lpstr>Kako doći do Teams-a?</vt:lpstr>
      <vt:lpstr>Dvoklikom izaberite Teams:</vt:lpstr>
      <vt:lpstr>Prikazat će Vam se svi timovi kojih  ste član.  Izaberite  jedan  koji Vam trenutno treba</vt:lpstr>
      <vt:lpstr>PowerPoint prezentacija</vt:lpstr>
      <vt:lpstr>Što je  minimalno potrebno  pripremiti za predmetne učitelje?</vt:lpstr>
      <vt:lpstr>Izaberete li datoteke, pojavit će Vam se nešto slično kao na slici (dolje). Tu se nalazi mapa za prilaganje datoteka. Mogu se stvarati nove mape, ali trenutno je ta opcija ograničena (zbog zagušenja)</vt:lpstr>
      <vt:lpstr>Svoju mapu možete sami napraviti (kad bude manje zagušenje)  Novo → Mapa →  Odredite naziv mape →Stvori</vt:lpstr>
      <vt:lpstr>Možete odabrati i Bilježnica za predmete</vt:lpstr>
      <vt:lpstr>Ako je bilježnica već stvorena kao u prethodnom primjeru, automatski će povući sve članove tima – sve učenike.</vt:lpstr>
      <vt:lpstr>Kad je bilježnica za predmete stvorena</vt:lpstr>
      <vt:lpstr>Nova stranica (za pojedini predmet)</vt:lpstr>
      <vt:lpstr>Kad postoje stranice za predmete,  pri otvaranju Bilježnice za predmete (klikom) otvorit će se prva po redu (ovdje je izrađena „Hrvatski jezik”) zato treba kliknuti na strelicu</vt:lpstr>
      <vt:lpstr>PowerPoint prezentacija</vt:lpstr>
      <vt:lpstr>Tad će se pojaviti popis svih predmeta (stranica) u bilježnici</vt:lpstr>
      <vt:lpstr>PowerPoint prezentacija</vt:lpstr>
      <vt:lpstr>PowerPoint prezentacija</vt:lpstr>
      <vt:lpstr>PowerPoint prezentacija</vt:lpstr>
      <vt:lpstr>PowerPoint prezentacija</vt:lpstr>
      <vt:lpstr>PowerPoint prezentacija</vt:lpstr>
      <vt:lpstr>PowerPoint prezentacija</vt:lpstr>
      <vt:lpstr>Prostor za suradnju</vt:lpstr>
      <vt:lpstr>Svaki učenik ima nekoliko sekcija, broj sekcija se može i povećati</vt:lpstr>
      <vt:lpstr>   Kliknite na ZADAĆA kod željenog učenika. Kad je to označeno, dodajte stranicu klikom na plus (dolje gdje piše stranica).  Dobit ćete podstranicu za zadaću – dodajte joj naziv svog predmeta (npr. Fizika).  Zadaću na toj stranici neće vidjeti ostali učenici, samo vlasnici tima, dakle, samo učitelji i taj određeni učenik.        Ponovite to svim učenicima tog razreda.</vt:lpstr>
      <vt:lpstr>PowerPoint prezentacija</vt:lpstr>
      <vt:lpstr>Izrada kanala za pojedini predmet (ima više prostora za pohranjivanje datoteka)</vt:lpstr>
      <vt:lpstr>Izrada kanala</vt:lpstr>
      <vt:lpstr>Kanal </vt:lpstr>
      <vt:lpstr>PRIJEDLOG</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Sabina Curić</dc:creator>
  <cp:lastModifiedBy>Sabina Curić</cp:lastModifiedBy>
  <cp:revision>4</cp:revision>
  <dcterms:created xsi:type="dcterms:W3CDTF">2020-03-15T14:20:55Z</dcterms:created>
  <dcterms:modified xsi:type="dcterms:W3CDTF">2020-03-16T06:26:41Z</dcterms:modified>
</cp:coreProperties>
</file>