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21417B-A1D4-3A66-8893-5DB58A96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1C121D-3716-9144-B99B-0CBD4B02D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C235AD-E8BC-A6F4-2BA7-DDC57441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DDA7A4-1F4E-39BD-8AB9-E9F4B264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4BB611-9E2D-8499-C701-8C5B12A4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13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97FA93-2855-EB37-B6B6-BB8568E9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10B772D-707B-4698-5D26-94B220EF9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56F946-2EDC-BB2A-FF19-1E622027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427522-1784-EF36-5655-A2DDA1A7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B906C83-DC9E-A4BF-66EA-22A76A9C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69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33C1C18-8CC9-8E7C-7474-9C914473D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DB718F-9886-1C63-F2F5-9D2911140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0949D2-AEC4-56A3-BD1F-480EC1AE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E2ABA0-BAAE-9ED0-2400-430B556F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782FCE-74C5-0D5F-5865-CBE2DBD3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03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01C6E-3C98-3E6D-990B-92DA5176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C4D58B-B619-9E35-46BA-F23139628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727164-AC87-2374-053B-4C4C9814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0D6461-5416-F9F6-3488-EA118750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4D12D5-BE62-BCB7-5A31-24524C65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2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21A600-0887-A92E-1EBF-D90343B6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ED4A3F-259D-F08A-024E-100F75F7A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37D871-86B3-48BB-53B7-C094F4E9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BA311A-871E-F221-816D-423219CB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45565C-CC28-842B-9021-4C1759FD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5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723A78-C5F7-84F8-D94F-AFF93877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A7270F-ACC1-E2AA-B260-C8A1C88B6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56BD61-7276-98FC-0C56-1681ABDA7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D043A56-C4D0-7084-C5EA-F9ED79D2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83C352-EA50-8FBA-C268-6A6E0F30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87407F0-F911-6ACB-7172-734F2B09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16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AE2D0-32A8-7898-6B80-335871D0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AB35D6-C36C-EF64-4516-54AA0CD6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13AD0FB-C769-E1F4-9372-C5500943A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093BF16-1A64-5100-6A50-CA9D447E2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80FC144-95D6-79D3-25C6-D4DE08500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D26F042-5C76-523F-43F6-BA6FCB97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B148D1E-C519-8C82-0AAA-2E88CA4F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9E49252-40AD-4222-E9FF-7FCD7CE2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35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55FA8-B979-9425-BEAC-E699009E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812F11C-AAD3-A880-A77E-245CF334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3382383-0C2A-4E78-F8E7-9C7BA8A4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530927A-1407-2A59-289E-7D25C36C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490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D2BF7-BBCE-75FF-92F7-3C13E63D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7D13C19-AF1E-1F26-0A18-4A825B72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A875289-7514-4A1B-1E7C-4ED9934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17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F8721-E05D-4F39-52E8-1A5B10F7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37B2BF-7146-93C5-CB9B-B0C2D951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4ED8171-A48D-6C32-6F61-2E44CDD01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6C0F71A-1E5F-AE66-A6F4-A438B7B2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6054E5A-467A-6D91-C41B-AA03C4AC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FF33847-1F00-BD44-8D41-525F60D3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96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AD4042-79EA-DF84-AE76-2E646E23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361E2A-E464-BE61-506C-BE2F82707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7CD5EE-371F-4035-DED4-BEE7B9ED5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74AA316-40FD-FB41-BDB6-4466A4A4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205674-4A7B-9A36-B44E-2CAAA3F8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2D330E0-8074-BDD0-3C32-F1CC944A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69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1072615-3F7B-FB6A-78C6-1C00DF5B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BED635E-CB3C-D6AB-6E3E-6F42C7BC4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F98A50-3B04-DFE5-E698-05A3FE31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5548-6E47-4FF7-9577-58F68F0897BD}" type="datetimeFigureOut">
              <a:rPr lang="hr-HR" smtClean="0"/>
              <a:t>21.7.2022.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F93D4C-45DB-AE28-86DD-8DA764D35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C4C8DC-49CF-A409-7FB0-E2A53B7E8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31DB3-A40C-41E4-85F1-30E9426C67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6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ukaticicuvajuprirodu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katicicuvajuprirodu.hr/kontak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katicicuvajuprirodu.hr/upoznaj-dukatice/#zlatka" TargetMode="External"/><Relationship Id="rId2" Type="http://schemas.openxmlformats.org/officeDocument/2006/relationships/hyperlink" Target="https://www.dukaticicuvajuprirodu.hr/upoznaj-dukatice/#mark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dukaticicuvajuprirodu.hr/upoznaj-dukatice/#klar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ukaticicuvajuprirodu.hr/cuvanje-suma-4-dukatici-cuvaju-elektricnu-energiju/" TargetMode="External"/><Relationship Id="rId3" Type="http://schemas.openxmlformats.org/officeDocument/2006/relationships/hyperlink" Target="https://www.dukaticicuvajuprirodu.hr/cuvanje-suma-1-dukatici-posuduju-knjige/kviz-cuvanje-suma-1/" TargetMode="External"/><Relationship Id="rId7" Type="http://schemas.openxmlformats.org/officeDocument/2006/relationships/hyperlink" Target="https://www.dukaticicuvajuprirodu.hr/cuvanje-suma-3-nacionalni-parkovi-i-parkovi-prirode/kviz-cuvanje-suma-3/" TargetMode="External"/><Relationship Id="rId2" Type="http://schemas.openxmlformats.org/officeDocument/2006/relationships/hyperlink" Target="https://www.dukaticicuvajuprirodu.hr/cuvanje-suma-1-dukatici-posuduju-knji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katicicuvajuprirodu.hr/cuvanje-suma-3-nacionalni-parkovi-i-parkovi-prirode/" TargetMode="External"/><Relationship Id="rId5" Type="http://schemas.openxmlformats.org/officeDocument/2006/relationships/hyperlink" Target="https://www.dukaticicuvajuprirodu.hr/cuvanje-suma-2-cudo-sume/kviz-cuvanje-suma-2/" TargetMode="External"/><Relationship Id="rId4" Type="http://schemas.openxmlformats.org/officeDocument/2006/relationships/hyperlink" Target="https://www.dukaticicuvajuprirodu.hr/cuvanje-suma-2-cudo-sume/" TargetMode="External"/><Relationship Id="rId9" Type="http://schemas.openxmlformats.org/officeDocument/2006/relationships/hyperlink" Target="https://www.dukaticicuvajuprirodu.hr/cuvanje-suma-5-dukatici-razvrstavaju-otpad/kviz-5-cuvanje-sum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ukaticicuvajuprirodu.hr/cuvanje-suma-5-dukatici-razvrstavaju-otpad/kviz-5-cuvanje-sum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357B83-58C1-C9DC-84EB-6C4E30289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A8BCD5-801E-1254-70E6-C29119C60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8132" y="5486400"/>
            <a:ext cx="5892801" cy="1077118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https://www.dukaticicuvajuprirodu.hr/</a:t>
            </a:r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E1C623-6343-A616-A52E-FB3BD73CF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453855"/>
            <a:ext cx="2247900" cy="1381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0969C1-6A49-D95D-D207-CC6701216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635" y="-1"/>
            <a:ext cx="12453951" cy="52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0D09F2-9E10-C5E0-8B1F-C8C72E16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656565"/>
                </a:solidFill>
                <a:effectLst/>
                <a:latin typeface="Baloo 2"/>
              </a:rPr>
              <a:t>Kome se mogu obratiti u slučaju dodatnih pitanja?     </a:t>
            </a:r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Slobodno nam se javi </a:t>
            </a:r>
            <a:r>
              <a:rPr lang="hr-HR" b="1" i="0" u="none" strike="noStrike" dirty="0">
                <a:solidFill>
                  <a:srgbClr val="153F95"/>
                </a:solidFill>
                <a:effectLst/>
                <a:latin typeface="Baloo 2"/>
                <a:hlinkClick r:id="rId2"/>
              </a:rPr>
              <a:t>ovdje</a:t>
            </a:r>
            <a:br>
              <a:rPr lang="hr-HR" b="0" i="0" dirty="0">
                <a:solidFill>
                  <a:srgbClr val="313131"/>
                </a:solidFill>
                <a:effectLst/>
                <a:latin typeface="Baloo 2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362464-AAB2-5040-76F0-28E0ABB1F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b="1" i="0" dirty="0">
                <a:solidFill>
                  <a:srgbClr val="656565"/>
                </a:solidFill>
                <a:effectLst/>
                <a:latin typeface="Baloo 2"/>
              </a:rPr>
              <a:t>Tko sve može rješavati kviz?</a:t>
            </a:r>
            <a:endParaRPr lang="hr-HR" b="0" i="0" dirty="0">
              <a:solidFill>
                <a:srgbClr val="333333"/>
              </a:solidFill>
              <a:effectLst/>
              <a:latin typeface="Baloo 2"/>
            </a:endParaRPr>
          </a:p>
          <a:p>
            <a:pPr algn="l"/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Kvizovi su namijenjeni učenicima od 1. do 4. razreda osnovnih škola s područja Republike Hrvatske.</a:t>
            </a:r>
          </a:p>
          <a:p>
            <a:pPr algn="l"/>
            <a:r>
              <a:rPr lang="hr-HR" b="1" i="0" dirty="0">
                <a:solidFill>
                  <a:srgbClr val="656565"/>
                </a:solidFill>
                <a:effectLst/>
                <a:latin typeface="Baloo 2"/>
              </a:rPr>
              <a:t>Tko dobiva diplomu i igru pamćenja?</a:t>
            </a:r>
            <a:endParaRPr lang="hr-HR" b="0" i="0" dirty="0">
              <a:solidFill>
                <a:srgbClr val="333333"/>
              </a:solidFill>
              <a:effectLst/>
              <a:latin typeface="Baloo 2"/>
            </a:endParaRPr>
          </a:p>
          <a:p>
            <a:pPr algn="l"/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Diplomu (elektroničku i fizičku verziju) i igru pamćenja dobivaju učenici koji uspješno riješe kviz i time ostvare zvanje </a:t>
            </a:r>
            <a:r>
              <a:rPr lang="hr-HR" b="0" i="0" dirty="0" err="1">
                <a:solidFill>
                  <a:srgbClr val="313131"/>
                </a:solidFill>
                <a:effectLst/>
                <a:latin typeface="Baloo 2"/>
              </a:rPr>
              <a:t>Dukatić</a:t>
            </a:r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 Velemajstor/</a:t>
            </a:r>
            <a:r>
              <a:rPr lang="hr-HR" b="0" i="0" dirty="0" err="1">
                <a:solidFill>
                  <a:srgbClr val="313131"/>
                </a:solidFill>
                <a:effectLst/>
                <a:latin typeface="Baloo 2"/>
              </a:rPr>
              <a:t>ica</a:t>
            </a:r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.</a:t>
            </a:r>
          </a:p>
          <a:p>
            <a:pPr algn="l"/>
            <a:r>
              <a:rPr lang="hr-HR" b="1" i="0" dirty="0">
                <a:solidFill>
                  <a:srgbClr val="656565"/>
                </a:solidFill>
                <a:effectLst/>
                <a:latin typeface="Baloo 2"/>
              </a:rPr>
              <a:t>Kada diploma i igra pamćenja stiže na kućnu adresu?</a:t>
            </a:r>
            <a:endParaRPr lang="hr-HR" b="0" i="0" dirty="0">
              <a:solidFill>
                <a:srgbClr val="333333"/>
              </a:solidFill>
              <a:effectLst/>
              <a:latin typeface="Baloo 2"/>
            </a:endParaRPr>
          </a:p>
          <a:p>
            <a:pPr algn="l"/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Diploma i igra pamćenja će na kućnu adresu stići unutar 30 dana od uspješno riješenog kviza.</a:t>
            </a:r>
          </a:p>
          <a:p>
            <a:pPr algn="l"/>
            <a:r>
              <a:rPr lang="hr-HR" b="1" i="0" dirty="0">
                <a:solidFill>
                  <a:srgbClr val="656565"/>
                </a:solidFill>
                <a:effectLst/>
                <a:latin typeface="Baloo 2"/>
              </a:rPr>
              <a:t>Kome se mogu obratiti u slučaju dodatnih pitanja?</a:t>
            </a:r>
            <a:endParaRPr lang="hr-HR" b="0" i="0" dirty="0">
              <a:solidFill>
                <a:srgbClr val="333333"/>
              </a:solidFill>
              <a:effectLst/>
              <a:latin typeface="Baloo 2"/>
            </a:endParaRPr>
          </a:p>
          <a:p>
            <a:pPr algn="l"/>
            <a:r>
              <a:rPr lang="hr-HR" b="0" i="0" dirty="0">
                <a:solidFill>
                  <a:srgbClr val="313131"/>
                </a:solidFill>
                <a:effectLst/>
                <a:latin typeface="Baloo 2"/>
              </a:rPr>
              <a:t>Slobodno nam se javi </a:t>
            </a:r>
            <a:r>
              <a:rPr lang="hr-HR" b="1" i="0" u="none" strike="noStrike" dirty="0">
                <a:solidFill>
                  <a:srgbClr val="153F95"/>
                </a:solidFill>
                <a:effectLst/>
                <a:latin typeface="Baloo 2"/>
                <a:hlinkClick r:id="rId2"/>
              </a:rPr>
              <a:t>ovdje</a:t>
            </a:r>
            <a:endParaRPr lang="hr-HR" b="0" i="0" dirty="0">
              <a:solidFill>
                <a:srgbClr val="313131"/>
              </a:solidFill>
              <a:effectLst/>
              <a:latin typeface="Baloo 2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71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3E8687-1B0C-8C15-B3E4-79ACDE06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0" y="197839"/>
            <a:ext cx="6934179" cy="1330839"/>
          </a:xfrm>
        </p:spPr>
        <p:txBody>
          <a:bodyPr>
            <a:normAutofit/>
          </a:bodyPr>
          <a:lstStyle/>
          <a:p>
            <a:r>
              <a:rPr lang="hr-HR" b="1" i="0" dirty="0">
                <a:solidFill>
                  <a:srgbClr val="0070C0"/>
                </a:solidFill>
                <a:effectLst/>
                <a:latin typeface="recoletabold"/>
              </a:rPr>
              <a:t>Ozren “</a:t>
            </a:r>
            <a:r>
              <a:rPr lang="hr-HR" b="1" i="0" dirty="0" err="1">
                <a:solidFill>
                  <a:srgbClr val="0070C0"/>
                </a:solidFill>
                <a:effectLst/>
                <a:latin typeface="recoletabold"/>
              </a:rPr>
              <a:t>Ozonko</a:t>
            </a:r>
            <a:r>
              <a:rPr lang="hr-HR" b="1" i="0" dirty="0">
                <a:solidFill>
                  <a:srgbClr val="0070C0"/>
                </a:solidFill>
                <a:effectLst/>
                <a:latin typeface="recoletabold"/>
              </a:rPr>
              <a:t>” </a:t>
            </a:r>
            <a:r>
              <a:rPr lang="hr-HR" b="1" i="0" dirty="0" err="1">
                <a:solidFill>
                  <a:srgbClr val="0070C0"/>
                </a:solidFill>
                <a:effectLst/>
                <a:latin typeface="recoletabold"/>
              </a:rPr>
              <a:t>Dukatić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958765-324C-6DE8-206B-7FB08DA66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r="-2" b="-2"/>
          <a:stretch/>
        </p:blipFill>
        <p:spPr bwMode="auto">
          <a:xfrm>
            <a:off x="21" y="10"/>
            <a:ext cx="6588924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AD4000-85DC-4AAF-28AB-4BF8D0F1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62" y="1861394"/>
            <a:ext cx="6095978" cy="4663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0" i="0" dirty="0">
                <a:effectLst/>
                <a:latin typeface="Baloo 2"/>
              </a:rPr>
              <a:t>– sportaš u ekipi. </a:t>
            </a:r>
          </a:p>
          <a:p>
            <a:pPr marL="0" indent="0">
              <a:buNone/>
            </a:pPr>
            <a:r>
              <a:rPr lang="hr-HR" sz="3600" b="0" i="0" dirty="0">
                <a:effectLst/>
                <a:latin typeface="Baloo 2"/>
              </a:rPr>
              <a:t>Najviše voli kampirati, planinariti i generalno boraviti na svježem zraku.</a:t>
            </a:r>
          </a:p>
          <a:p>
            <a:pPr marL="0" indent="0">
              <a:buNone/>
            </a:pPr>
            <a:r>
              <a:rPr lang="hr-HR" sz="3600" b="0" i="0" dirty="0">
                <a:effectLst/>
                <a:latin typeface="Baloo 2"/>
              </a:rPr>
              <a:t> Brbljav je, znatiželjan, glasan.</a:t>
            </a:r>
          </a:p>
          <a:p>
            <a:pPr marL="0" indent="0">
              <a:buNone/>
            </a:pPr>
            <a:r>
              <a:rPr lang="hr-HR" sz="3600" b="0" i="0" dirty="0">
                <a:effectLst/>
                <a:latin typeface="Baloo 2"/>
              </a:rPr>
              <a:t> Nestrpljiv je, često prebrzo reagira, ponekad je baš jako brzoplet.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54144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EF4213-4F4E-E1D6-FE77-01C85F9B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415" y="558800"/>
            <a:ext cx="5533813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dirty="0" err="1">
                <a:solidFill>
                  <a:srgbClr val="C00000"/>
                </a:solidFill>
                <a:effectLst/>
              </a:rPr>
              <a:t>Zlatka</a:t>
            </a:r>
            <a:r>
              <a:rPr lang="en-US" b="1" i="0" dirty="0">
                <a:solidFill>
                  <a:srgbClr val="C00000"/>
                </a:solidFill>
                <a:effectLst/>
              </a:rPr>
              <a:t> “</a:t>
            </a:r>
            <a:r>
              <a:rPr lang="en-US" b="1" i="0" dirty="0" err="1">
                <a:solidFill>
                  <a:srgbClr val="C00000"/>
                </a:solidFill>
                <a:effectLst/>
              </a:rPr>
              <a:t>Zelenka</a:t>
            </a:r>
            <a:r>
              <a:rPr lang="en-US" b="1" i="0" dirty="0">
                <a:solidFill>
                  <a:srgbClr val="C00000"/>
                </a:solidFill>
                <a:effectLst/>
              </a:rPr>
              <a:t>” </a:t>
            </a:r>
            <a:r>
              <a:rPr lang="en-US" b="1" i="0" dirty="0" err="1">
                <a:solidFill>
                  <a:srgbClr val="C00000"/>
                </a:solidFill>
                <a:effectLst/>
              </a:rPr>
              <a:t>Dukatić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Slika na kojoj se prikazuje tekst, tanjur&#10;&#10;Opis je automatski generiran">
            <a:extLst>
              <a:ext uri="{FF2B5EF4-FFF2-40B4-BE49-F238E27FC236}">
                <a16:creationId xmlns:a16="http://schemas.microsoft.com/office/drawing/2014/main" id="{01FE06E8-CCB5-630A-3A18-C704E12681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2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383621A-17C9-186B-8333-ED0B62352005}"/>
              </a:ext>
            </a:extLst>
          </p:cNvPr>
          <p:cNvSpPr txBox="1"/>
          <p:nvPr/>
        </p:nvSpPr>
        <p:spPr>
          <a:xfrm>
            <a:off x="6536414" y="1889639"/>
            <a:ext cx="55338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0" i="0" dirty="0">
                <a:effectLst/>
              </a:rPr>
              <a:t>– </a:t>
            </a:r>
            <a:r>
              <a:rPr lang="en-US" sz="4000" b="0" i="0" dirty="0" err="1">
                <a:effectLst/>
              </a:rPr>
              <a:t>umjetnički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dio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Dukatića</a:t>
            </a:r>
            <a:r>
              <a:rPr lang="en-US" sz="4000" b="0" i="0" dirty="0">
                <a:effectLst/>
              </a:rPr>
              <a:t>. </a:t>
            </a:r>
            <a:endParaRPr lang="hr-HR" sz="4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0" i="0" dirty="0" err="1">
                <a:effectLst/>
              </a:rPr>
              <a:t>Voli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crtati</a:t>
            </a:r>
            <a:r>
              <a:rPr lang="en-US" sz="4000" b="0" i="0" dirty="0">
                <a:effectLst/>
              </a:rPr>
              <a:t>, </a:t>
            </a:r>
            <a:r>
              <a:rPr lang="en-US" sz="4000" b="0" i="0" dirty="0" err="1">
                <a:effectLst/>
              </a:rPr>
              <a:t>slikati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uređivati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stvari</a:t>
            </a:r>
            <a:r>
              <a:rPr lang="en-US" sz="4000" b="0" i="0" dirty="0">
                <a:effectLst/>
              </a:rPr>
              <a:t>. </a:t>
            </a:r>
            <a:endParaRPr lang="hr-HR" sz="4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0" i="0" dirty="0" err="1">
                <a:effectLst/>
              </a:rPr>
              <a:t>Najviše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voli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uređivati</a:t>
            </a:r>
            <a:r>
              <a:rPr lang="en-US" sz="4000" b="0" i="0" dirty="0">
                <a:effectLst/>
              </a:rPr>
              <a:t> </a:t>
            </a:r>
            <a:r>
              <a:rPr lang="en-US" sz="4000" b="0" i="0" dirty="0" err="1">
                <a:effectLst/>
              </a:rPr>
              <a:t>namještaj</a:t>
            </a:r>
            <a:r>
              <a:rPr lang="en-US" sz="40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13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1F44F5-0B2C-C5F4-CBFA-6EBFADFB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748" y="171112"/>
            <a:ext cx="4140014" cy="1330839"/>
          </a:xfrm>
        </p:spPr>
        <p:txBody>
          <a:bodyPr>
            <a:normAutofit/>
          </a:bodyPr>
          <a:lstStyle/>
          <a:p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recoletabold"/>
              </a:rPr>
              <a:t>Klara </a:t>
            </a:r>
            <a:r>
              <a:rPr lang="hr-HR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recoletabold"/>
              </a:rPr>
              <a:t>Dukatić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61123C-ACF8-BB71-93EE-CC216405F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2"/>
          <a:stretch/>
        </p:blipFill>
        <p:spPr bwMode="auto">
          <a:xfrm>
            <a:off x="21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2DBEF8-1FB7-E30F-5FA6-0DA1007F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951" y="1474706"/>
            <a:ext cx="6358982" cy="5212182"/>
          </a:xfrm>
        </p:spPr>
        <p:txBody>
          <a:bodyPr>
            <a:normAutofit/>
          </a:bodyPr>
          <a:lstStyle/>
          <a:p>
            <a:r>
              <a:rPr lang="hr-HR" sz="3200" b="1" i="0" dirty="0">
                <a:effectLst/>
                <a:latin typeface="Baloo 2"/>
              </a:rPr>
              <a:t>Klara </a:t>
            </a:r>
            <a:r>
              <a:rPr lang="hr-HR" sz="3200" b="0" i="0" dirty="0">
                <a:effectLst/>
                <a:latin typeface="Baloo 2"/>
              </a:rPr>
              <a:t>je povučena, voli čitati i biti u kući. </a:t>
            </a:r>
          </a:p>
          <a:p>
            <a:r>
              <a:rPr lang="hr-HR" sz="3200" b="0" i="0" dirty="0">
                <a:effectLst/>
                <a:latin typeface="Baloo 2"/>
              </a:rPr>
              <a:t>Ne voli kad je se prisiljava da radi nešto što ostaloj ekipi nekako baš sjeda. </a:t>
            </a:r>
          </a:p>
          <a:p>
            <a:r>
              <a:rPr lang="hr-HR" sz="3200" b="0" i="0" dirty="0">
                <a:effectLst/>
                <a:latin typeface="Baloo 2"/>
              </a:rPr>
              <a:t>Voli raditi rukama. Jako je pažljiva i uredna. </a:t>
            </a:r>
          </a:p>
          <a:p>
            <a:r>
              <a:rPr lang="hr-HR" sz="3200" b="0" i="0" dirty="0">
                <a:effectLst/>
                <a:latin typeface="Baloo 2"/>
              </a:rPr>
              <a:t>Ponekad se previše zadubi u stvari koje je zanimaju pa ne vidi i ne čuje što se događa oko nje.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5523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2507DB-120E-E622-2D00-4793AE41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643" y="431631"/>
            <a:ext cx="6253480" cy="1330839"/>
          </a:xfrm>
        </p:spPr>
        <p:txBody>
          <a:bodyPr>
            <a:normAutofit/>
          </a:bodyPr>
          <a:lstStyle/>
          <a:p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recoletabold"/>
              </a:rPr>
              <a:t>Marko “</a:t>
            </a:r>
            <a:r>
              <a:rPr lang="hr-HR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recoletabold"/>
              </a:rPr>
              <a:t>Mudrić</a:t>
            </a:r>
            <a:r>
              <a:rPr lang="hr-HR" b="1" i="0" dirty="0">
                <a:solidFill>
                  <a:schemeClr val="accent6">
                    <a:lumMod val="75000"/>
                  </a:schemeClr>
                </a:solidFill>
                <a:effectLst/>
                <a:latin typeface="recoletabold"/>
              </a:rPr>
              <a:t>” </a:t>
            </a:r>
            <a:r>
              <a:rPr lang="hr-HR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recoletabold"/>
              </a:rPr>
              <a:t>Dukatić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DFEF05-B895-091C-B335-4E026D236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r="-2" b="-2"/>
          <a:stretch/>
        </p:blipFill>
        <p:spPr bwMode="auto">
          <a:xfrm>
            <a:off x="-492924" y="-1"/>
            <a:ext cx="6588924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62E778-752C-5CD3-2D95-9D8262F3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194101"/>
            <a:ext cx="6588923" cy="4663887"/>
          </a:xfrm>
        </p:spPr>
        <p:txBody>
          <a:bodyPr>
            <a:normAutofit/>
          </a:bodyPr>
          <a:lstStyle/>
          <a:p>
            <a:r>
              <a:rPr lang="hr-HR" sz="4000" b="1" i="0" dirty="0">
                <a:effectLst/>
                <a:latin typeface="Baloo 2"/>
              </a:rPr>
              <a:t>Marko </a:t>
            </a:r>
            <a:r>
              <a:rPr lang="hr-HR" sz="4000" b="0" i="0" dirty="0">
                <a:effectLst/>
                <a:latin typeface="Baloo 2"/>
              </a:rPr>
              <a:t>zna sve o svemu. Pročitao je sve knjige i enciklopedije. Često zna biti „pametnjaković“ koji se strašno ljuti kada netko pogriješi. Nema strpljenja pomagati drugima, ali zato rado dijeli svoje znanje.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45667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04750-4CAB-3348-49EC-2DF584DA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0"/>
            <a:ext cx="6781800" cy="1325563"/>
          </a:xfrm>
        </p:spPr>
        <p:txBody>
          <a:bodyPr>
            <a:normAutofit/>
          </a:bodyPr>
          <a:lstStyle/>
          <a:p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recoletabold"/>
              </a:rPr>
              <a:t>Sven “</a:t>
            </a:r>
            <a:r>
              <a:rPr lang="hr-HR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recoletabold"/>
              </a:rPr>
              <a:t>Smješko</a:t>
            </a:r>
            <a:r>
              <a:rPr lang="hr-HR" b="1" i="0" dirty="0">
                <a:solidFill>
                  <a:schemeClr val="accent2">
                    <a:lumMod val="75000"/>
                  </a:schemeClr>
                </a:solidFill>
                <a:effectLst/>
                <a:latin typeface="recoletabold"/>
              </a:rPr>
              <a:t>” </a:t>
            </a:r>
            <a:r>
              <a:rPr lang="hr-HR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recoletabold"/>
              </a:rPr>
              <a:t>Dukatić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7DA39E-3973-8CE0-60AC-0AF56BADB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460500"/>
            <a:ext cx="7112000" cy="5397500"/>
          </a:xfrm>
        </p:spPr>
        <p:txBody>
          <a:bodyPr>
            <a:normAutofit fontScale="92500" lnSpcReduction="20000"/>
          </a:bodyPr>
          <a:lstStyle/>
          <a:p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Klarin brat je </a:t>
            </a:r>
            <a:r>
              <a:rPr lang="hr-HR" sz="4000" b="1" i="0" dirty="0">
                <a:solidFill>
                  <a:srgbClr val="333333"/>
                </a:solidFill>
                <a:effectLst/>
                <a:latin typeface="Baloo 2"/>
              </a:rPr>
              <a:t>Sven „</a:t>
            </a:r>
            <a:r>
              <a:rPr lang="hr-HR" sz="4000" b="1" i="0" dirty="0" err="1">
                <a:solidFill>
                  <a:srgbClr val="333333"/>
                </a:solidFill>
                <a:effectLst/>
                <a:latin typeface="Baloo 2"/>
              </a:rPr>
              <a:t>Smješko</a:t>
            </a:r>
            <a:r>
              <a:rPr lang="hr-HR" sz="4000" b="1" i="0" dirty="0">
                <a:solidFill>
                  <a:srgbClr val="333333"/>
                </a:solidFill>
                <a:effectLst/>
                <a:latin typeface="Baloo 2"/>
              </a:rPr>
              <a:t>“ </a:t>
            </a:r>
            <a:r>
              <a:rPr lang="hr-HR" sz="4000" b="1" i="0" dirty="0" err="1">
                <a:solidFill>
                  <a:srgbClr val="333333"/>
                </a:solidFill>
                <a:effectLst/>
                <a:latin typeface="Baloo 2"/>
              </a:rPr>
              <a:t>Dukatić</a:t>
            </a:r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, znanstvenik među </a:t>
            </a:r>
            <a:r>
              <a:rPr lang="hr-HR" sz="4000" b="0" i="0" dirty="0" err="1">
                <a:solidFill>
                  <a:srgbClr val="333333"/>
                </a:solidFill>
                <a:effectLst/>
                <a:latin typeface="Baloo 2"/>
              </a:rPr>
              <a:t>Dukatićima</a:t>
            </a:r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. </a:t>
            </a:r>
          </a:p>
          <a:p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Dok </a:t>
            </a:r>
            <a:r>
              <a:rPr lang="hr-HR" sz="4000" b="1" i="0" u="none" strike="noStrike" dirty="0">
                <a:solidFill>
                  <a:srgbClr val="153F95"/>
                </a:solidFill>
                <a:effectLst/>
                <a:latin typeface="Baloo 2"/>
                <a:hlinkClick r:id="rId2"/>
              </a:rPr>
              <a:t>Marko </a:t>
            </a:r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zna sve što piše u knjigama, Sven je sve to isprobao u svom kućnom laboratoriju. </a:t>
            </a:r>
          </a:p>
          <a:p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Ponekad je nepažljiv pa mu eksperimenti iscure, raspu se, razlete po cijelom stanu. </a:t>
            </a:r>
          </a:p>
          <a:p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A onda zna okriviti </a:t>
            </a:r>
            <a:r>
              <a:rPr lang="hr-HR" sz="4000" b="1" i="0" u="none" strike="noStrike" dirty="0">
                <a:solidFill>
                  <a:srgbClr val="153F95"/>
                </a:solidFill>
                <a:effectLst/>
                <a:latin typeface="Baloo 2"/>
                <a:hlinkClick r:id="rId3"/>
              </a:rPr>
              <a:t>Zlatku </a:t>
            </a:r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ili </a:t>
            </a:r>
            <a:r>
              <a:rPr lang="hr-HR" sz="4000" b="1" i="0" u="none" strike="noStrike" dirty="0">
                <a:solidFill>
                  <a:srgbClr val="153F95"/>
                </a:solidFill>
                <a:effectLst/>
                <a:latin typeface="Baloo 2"/>
                <a:hlinkClick r:id="rId4"/>
              </a:rPr>
              <a:t>Klaru</a:t>
            </a:r>
            <a:r>
              <a:rPr lang="hr-HR" sz="4000" b="1" i="0" dirty="0">
                <a:solidFill>
                  <a:srgbClr val="333333"/>
                </a:solidFill>
                <a:effectLst/>
                <a:latin typeface="Baloo 2"/>
              </a:rPr>
              <a:t> </a:t>
            </a:r>
            <a:r>
              <a:rPr lang="hr-HR" sz="4000" b="0" i="0" dirty="0">
                <a:solidFill>
                  <a:srgbClr val="333333"/>
                </a:solidFill>
                <a:effectLst/>
                <a:latin typeface="Baloo 2"/>
              </a:rPr>
              <a:t>da su napravile nered.</a:t>
            </a:r>
          </a:p>
          <a:p>
            <a:endParaRPr lang="hr-HR" sz="4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9DD80E-2936-AC56-37B4-2CE84BCB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867" y="0"/>
            <a:ext cx="5977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2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349FC-8DBC-A466-B0A8-C334AB8F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92C01C"/>
                </a:solidFill>
                <a:effectLst/>
                <a:latin typeface="recoletabold"/>
              </a:rPr>
              <a:t>Postani </a:t>
            </a:r>
            <a:r>
              <a:rPr lang="hr-HR" b="1" i="0" dirty="0" err="1">
                <a:solidFill>
                  <a:srgbClr val="92C01C"/>
                </a:solidFill>
                <a:effectLst/>
                <a:latin typeface="recoletabold"/>
              </a:rPr>
              <a:t>Dukatić</a:t>
            </a:r>
            <a:r>
              <a:rPr lang="hr-HR" b="1" i="0" dirty="0">
                <a:solidFill>
                  <a:srgbClr val="92C01C"/>
                </a:solidFill>
                <a:effectLst/>
                <a:latin typeface="recoletabold"/>
              </a:rPr>
              <a:t>, čuvar prirode i šuma!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9FCA1D-6DAE-092F-C874-CF1CB2397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Baloo 2"/>
              </a:rPr>
              <a:t>Nauči sve o zaštiti prirode i šuma.</a:t>
            </a:r>
          </a:p>
          <a:p>
            <a:r>
              <a:rPr lang="hr-HR" dirty="0" err="1">
                <a:solidFill>
                  <a:srgbClr val="333333"/>
                </a:solidFill>
                <a:latin typeface="Baloo 2"/>
                <a:hlinkClick r:id="rId2"/>
              </a:rPr>
              <a:t>Dukatići</a:t>
            </a:r>
            <a:r>
              <a:rPr lang="hr-HR" dirty="0">
                <a:solidFill>
                  <a:srgbClr val="333333"/>
                </a:solidFill>
                <a:latin typeface="Baloo 2"/>
                <a:hlinkClick r:id="rId2"/>
              </a:rPr>
              <a:t> posuđuju knjige</a:t>
            </a:r>
            <a:r>
              <a:rPr lang="hr-HR" dirty="0">
                <a:solidFill>
                  <a:srgbClr val="333333"/>
                </a:solidFill>
                <a:latin typeface="Baloo 2"/>
              </a:rPr>
              <a:t>.  </a:t>
            </a:r>
            <a:r>
              <a:rPr lang="hr-HR" b="1" dirty="0">
                <a:solidFill>
                  <a:srgbClr val="333333"/>
                </a:solidFill>
                <a:latin typeface="Baloo 2"/>
                <a:hlinkClick r:id="rId3"/>
              </a:rPr>
              <a:t>KVIZ</a:t>
            </a:r>
            <a:r>
              <a:rPr lang="hr-HR" dirty="0">
                <a:solidFill>
                  <a:srgbClr val="333333"/>
                </a:solidFill>
                <a:latin typeface="Baloo 2"/>
              </a:rPr>
              <a:t> (Čuvanje šuma – 1)</a:t>
            </a:r>
          </a:p>
          <a:p>
            <a:r>
              <a:rPr lang="hr-HR" dirty="0" err="1">
                <a:solidFill>
                  <a:srgbClr val="333333"/>
                </a:solidFill>
                <a:latin typeface="Baloo 2"/>
                <a:hlinkClick r:id="rId4"/>
              </a:rPr>
              <a:t>Dukatići</a:t>
            </a:r>
            <a:r>
              <a:rPr lang="hr-HR" dirty="0">
                <a:solidFill>
                  <a:srgbClr val="333333"/>
                </a:solidFill>
                <a:latin typeface="Baloo 2"/>
                <a:hlinkClick r:id="rId4"/>
              </a:rPr>
              <a:t> upoznaju bogatstvo šuma</a:t>
            </a:r>
            <a:r>
              <a:rPr lang="hr-HR" dirty="0">
                <a:solidFill>
                  <a:srgbClr val="333333"/>
                </a:solidFill>
                <a:latin typeface="Baloo 2"/>
              </a:rPr>
              <a:t>.  </a:t>
            </a:r>
            <a:r>
              <a:rPr lang="hr-HR" b="1" dirty="0">
                <a:solidFill>
                  <a:srgbClr val="333333"/>
                </a:solidFill>
                <a:latin typeface="Baloo 2"/>
                <a:hlinkClick r:id="rId5"/>
              </a:rPr>
              <a:t>KVIZ</a:t>
            </a:r>
            <a:r>
              <a:rPr lang="hr-HR" dirty="0">
                <a:solidFill>
                  <a:srgbClr val="333333"/>
                </a:solidFill>
                <a:latin typeface="Baloo 2"/>
              </a:rPr>
              <a:t> (Čuvanje šume – 2 – Čudo šume)</a:t>
            </a:r>
          </a:p>
          <a:p>
            <a:r>
              <a:rPr lang="hr-HR" dirty="0" err="1">
                <a:hlinkClick r:id="rId6"/>
              </a:rPr>
              <a:t>Dukatići</a:t>
            </a:r>
            <a:r>
              <a:rPr lang="hr-HR" dirty="0">
                <a:hlinkClick r:id="rId6"/>
              </a:rPr>
              <a:t> uče čuvati šume</a:t>
            </a:r>
            <a:r>
              <a:rPr lang="hr-HR" dirty="0"/>
              <a:t>. </a:t>
            </a:r>
            <a:r>
              <a:rPr lang="hr-HR" b="1" dirty="0">
                <a:hlinkClick r:id="rId7"/>
              </a:rPr>
              <a:t>KVIZ</a:t>
            </a:r>
            <a:r>
              <a:rPr lang="hr-HR" dirty="0"/>
              <a:t> (Čuvanje šume – 3 – Nacionalni parkovi)</a:t>
            </a:r>
          </a:p>
          <a:p>
            <a:r>
              <a:rPr lang="hr-HR" dirty="0" err="1">
                <a:hlinkClick r:id="rId8"/>
              </a:rPr>
              <a:t>Dukatići</a:t>
            </a:r>
            <a:r>
              <a:rPr lang="hr-HR" dirty="0">
                <a:hlinkClick r:id="rId8"/>
              </a:rPr>
              <a:t> čuvaju električnu energiju.</a:t>
            </a:r>
            <a:r>
              <a:rPr lang="hr-HR" dirty="0"/>
              <a:t>  </a:t>
            </a:r>
            <a:r>
              <a:rPr lang="hr-HR" b="1" dirty="0">
                <a:hlinkClick r:id="rId8"/>
              </a:rPr>
              <a:t>KVIZ</a:t>
            </a:r>
            <a:r>
              <a:rPr lang="hr-HR" dirty="0"/>
              <a:t>  ( 4 – Čuvanje električne energije)</a:t>
            </a:r>
          </a:p>
          <a:p>
            <a:r>
              <a:rPr lang="hr-HR" dirty="0" err="1">
                <a:hlinkClick r:id="rId8"/>
              </a:rPr>
              <a:t>Dukatići</a:t>
            </a:r>
            <a:r>
              <a:rPr lang="hr-HR" dirty="0">
                <a:hlinkClick r:id="rId8"/>
              </a:rPr>
              <a:t> razvrstavaju otpad. </a:t>
            </a:r>
            <a:r>
              <a:rPr lang="hr-HR" dirty="0"/>
              <a:t>  </a:t>
            </a:r>
            <a:r>
              <a:rPr lang="hr-HR" b="1" dirty="0">
                <a:hlinkClick r:id="rId9"/>
              </a:rPr>
              <a:t>KVIZ</a:t>
            </a:r>
            <a:r>
              <a:rPr lang="hr-HR" dirty="0"/>
              <a:t>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211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017081-C9A0-D9E9-9446-B2CF7D35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>
            <a:noAutofit/>
          </a:bodyPr>
          <a:lstStyle/>
          <a:p>
            <a:r>
              <a:rPr lang="hr-HR" sz="3200" dirty="0">
                <a:hlinkClick r:id="rId2"/>
              </a:rPr>
              <a:t>https://www.dukaticicuvajuprirodu.hr/cuvanje-suma-5-dukatici-razvrstavaju-otpad/kviz-5-cuvanje-suma/</a:t>
            </a:r>
            <a:br>
              <a:rPr lang="hr-HR" sz="3200" dirty="0">
                <a:hlinkClick r:id="rId2"/>
              </a:rPr>
            </a:br>
            <a:endParaRPr lang="hr-HR" sz="3200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376768F-51BE-E012-2604-42C7BEAFF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933" y="1825624"/>
            <a:ext cx="11723475" cy="5032375"/>
          </a:xfrm>
        </p:spPr>
      </p:pic>
    </p:spTree>
    <p:extLst>
      <p:ext uri="{BB962C8B-B14F-4D97-AF65-F5344CB8AC3E}">
        <p14:creationId xmlns:p14="http://schemas.microsoft.com/office/powerpoint/2010/main" val="3349830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444</Words>
  <Application>Microsoft Office PowerPoint</Application>
  <PresentationFormat>Široki zaslon</PresentationFormat>
  <Paragraphs>41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Baloo 2</vt:lpstr>
      <vt:lpstr>Calibri</vt:lpstr>
      <vt:lpstr>Calibri Light</vt:lpstr>
      <vt:lpstr>recoletabold</vt:lpstr>
      <vt:lpstr>Tema sustava Office</vt:lpstr>
      <vt:lpstr>PowerPoint prezentacija</vt:lpstr>
      <vt:lpstr>Kome se mogu obratiti u slučaju dodatnih pitanja?     Slobodno nam se javi ovdje </vt:lpstr>
      <vt:lpstr>Ozren “Ozonko” Dukatić</vt:lpstr>
      <vt:lpstr>Zlatka “Zelenka” Dukatić</vt:lpstr>
      <vt:lpstr>Klara Dukatić</vt:lpstr>
      <vt:lpstr>Marko “Mudrić” Dukatić</vt:lpstr>
      <vt:lpstr>Sven “Smješko” Dukatić</vt:lpstr>
      <vt:lpstr>Postani Dukatić, čuvar prirode i šuma!</vt:lpstr>
      <vt:lpstr>https://www.dukaticicuvajuprirodu.hr/cuvanje-suma-5-dukatici-razvrstavaju-otpad/kviz-5-cuvanje-suma/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Sabina Curić</dc:creator>
  <cp:lastModifiedBy>Sabina Curić</cp:lastModifiedBy>
  <cp:revision>1</cp:revision>
  <dcterms:created xsi:type="dcterms:W3CDTF">2022-07-21T13:40:28Z</dcterms:created>
  <dcterms:modified xsi:type="dcterms:W3CDTF">2022-07-21T15:59:38Z</dcterms:modified>
</cp:coreProperties>
</file>